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3" r:id="rId5"/>
    <p:sldId id="261" r:id="rId6"/>
    <p:sldId id="269" r:id="rId7"/>
    <p:sldId id="270" r:id="rId8"/>
    <p:sldId id="271" r:id="rId9"/>
    <p:sldId id="272" r:id="rId10"/>
    <p:sldId id="273" r:id="rId11"/>
    <p:sldId id="274" r:id="rId12"/>
    <p:sldId id="264" r:id="rId13"/>
    <p:sldId id="266" r:id="rId14"/>
    <p:sldId id="267" r:id="rId15"/>
    <p:sldId id="260" r:id="rId16"/>
    <p:sldId id="265" r:id="rId17"/>
    <p:sldId id="262" r:id="rId18"/>
    <p:sldId id="268" r:id="rId19"/>
    <p:sldId id="279" r:id="rId20"/>
    <p:sldId id="275" r:id="rId21"/>
    <p:sldId id="276" r:id="rId22"/>
    <p:sldId id="278" r:id="rId23"/>
    <p:sldId id="277" r:id="rId24"/>
    <p:sldId id="258" r:id="rId25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38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16.06.2017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16.06.2017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16.06.2017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16.06.2017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16.06.2017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16.06.2017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16.06.2017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16.06.2017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16.06.2017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16.06.2017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16.06.2017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A66AE-81F5-474A-B74B-EE41E9320F19}" type="datetimeFigureOut">
              <a:rPr lang="uk-UA" smtClean="0"/>
              <a:t>16.06.2017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tmp"/><Relationship Id="rId5" Type="http://schemas.openxmlformats.org/officeDocument/2006/relationships/image" Target="../media/image22.tmp"/><Relationship Id="rId4" Type="http://schemas.openxmlformats.org/officeDocument/2006/relationships/image" Target="../media/image21.tm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8220" y="1734537"/>
            <a:ext cx="7774632" cy="1856780"/>
          </a:xfrm>
        </p:spPr>
        <p:txBody>
          <a:bodyPr>
            <a:normAutofit fontScale="90000"/>
          </a:bodyPr>
          <a:lstStyle/>
          <a:p>
            <a:r>
              <a:rPr lang="uk-UA" sz="4000" b="1" dirty="0" smtClean="0">
                <a:latin typeface="Arial" pitchFamily="34" charset="0"/>
                <a:cs typeface="Arial" pitchFamily="34" charset="0"/>
              </a:rPr>
              <a:t>Вибір журналу для публікації:</a:t>
            </a:r>
            <a:br>
              <a:rPr lang="uk-UA" sz="4000" b="1" dirty="0" smtClean="0">
                <a:latin typeface="Arial" pitchFamily="34" charset="0"/>
                <a:cs typeface="Arial" pitchFamily="34" charset="0"/>
              </a:rPr>
            </a:b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чим керуються бібліотекарі?</a:t>
            </a:r>
            <a:endParaRPr lang="uk-UA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2843808" y="3759882"/>
            <a:ext cx="3888432" cy="467190"/>
          </a:xfrm>
        </p:spPr>
        <p:txBody>
          <a:bodyPr>
            <a:normAutofit fontScale="92500" lnSpcReduction="10000"/>
          </a:bodyPr>
          <a:lstStyle/>
          <a:p>
            <a:r>
              <a:rPr lang="uk-UA" sz="2800" dirty="0" smtClean="0">
                <a:latin typeface="Arial" pitchFamily="34" charset="0"/>
                <a:cs typeface="Arial" pitchFamily="34" charset="0"/>
              </a:rPr>
              <a:t>Сергій Назаровець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9" y="897564"/>
            <a:ext cx="1407677" cy="70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866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Розпочнімо з очевидного…</a:t>
            </a:r>
            <a:endParaRPr lang="uk-U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347613"/>
            <a:ext cx="8229600" cy="3247009"/>
          </a:xfrm>
        </p:spPr>
        <p:txBody>
          <a:bodyPr>
            <a:normAutofit fontScale="92500" lnSpcReduction="20000"/>
          </a:bodyPr>
          <a:lstStyle/>
          <a:p>
            <a:r>
              <a:rPr lang="uk-UA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Власник і редакція журналу хочуть, щоб їхнє видання було читаним та впливовим;</a:t>
            </a:r>
          </a:p>
          <a:p>
            <a:endParaRPr lang="uk-UA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цього, потрібно публікувати актуальні дослідження найкращих авторів;</a:t>
            </a:r>
          </a:p>
          <a:p>
            <a:endParaRPr lang="uk-UA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Але як так зробити, щоб відомі автори надсилали рукописи саме у Ваш журнал?</a:t>
            </a:r>
            <a:endParaRPr lang="uk-UA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243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Опитування бібліотекознавців</a:t>
            </a:r>
            <a:endParaRPr lang="uk-U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07654"/>
            <a:ext cx="2962275" cy="1851421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07904" y="1200151"/>
            <a:ext cx="4978896" cy="3394472"/>
          </a:xfrm>
        </p:spPr>
        <p:txBody>
          <a:bodyPr>
            <a:normAutofit fontScale="77500" lnSpcReduction="20000"/>
          </a:bodyPr>
          <a:lstStyle/>
          <a:p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Українські вчені, що опублікували </a:t>
            </a: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хоча б одну статтю 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в галузі бібліотекознавства протягом 2015-2017 рр.; </a:t>
            </a:r>
          </a:p>
          <a:p>
            <a:endParaRPr lang="uk-U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Опитування проводилось протягом </a:t>
            </a: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5-12 травня 2017 р.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endParaRPr lang="uk-U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Участь в онлайн-опитуванні взяло </a:t>
            </a: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24 науковці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uk-U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2390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851670"/>
            <a:ext cx="8229600" cy="857250"/>
          </a:xfrm>
        </p:spPr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Загальна характеристика </a:t>
            </a:r>
            <a:endParaRPr lang="uk-U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638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Повнота представлення інформації про журнал на його веб-сайті?</a:t>
            </a:r>
            <a:endParaRPr lang="uk-UA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444" y="1453948"/>
            <a:ext cx="4563112" cy="2886478"/>
          </a:xfrm>
        </p:spPr>
      </p:pic>
    </p:spTree>
    <p:extLst>
      <p:ext uri="{BB962C8B-B14F-4D97-AF65-F5344CB8AC3E}">
        <p14:creationId xmlns:p14="http://schemas.microsoft.com/office/powerpoint/2010/main" val="4071490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Наявність плати за публікацію</a:t>
            </a:r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385161"/>
            <a:ext cx="2924583" cy="2867425"/>
          </a:xfrm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499742"/>
            <a:ext cx="1352739" cy="63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151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Географія авторів журналу</a:t>
            </a:r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491630"/>
            <a:ext cx="2695951" cy="2762636"/>
          </a:xfrm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866" y="2427734"/>
            <a:ext cx="1476581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337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Склад редколегії журналу</a:t>
            </a:r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491630"/>
            <a:ext cx="2705478" cy="2791215"/>
          </a:xfrm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499742"/>
            <a:ext cx="1438476" cy="7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406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Швидкість публікації статей</a:t>
            </a:r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347614"/>
            <a:ext cx="2810267" cy="2896004"/>
          </a:xfrm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499742"/>
            <a:ext cx="1495634" cy="7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36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Показник відмов журналу</a:t>
            </a:r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491630"/>
            <a:ext cx="2848373" cy="2762636"/>
          </a:xfrm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535379"/>
            <a:ext cx="1409897" cy="84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675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Чи </a:t>
            </a:r>
            <a:r>
              <a:rPr lang="ru-RU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надає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 журнал статистику </a:t>
            </a:r>
            <a:r>
              <a:rPr lang="ru-RU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щодо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використання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статті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uk-UA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491630"/>
            <a:ext cx="2867425" cy="2819794"/>
          </a:xfrm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571750"/>
            <a:ext cx="1495634" cy="80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036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851670"/>
            <a:ext cx="8229600" cy="857250"/>
          </a:xfrm>
        </p:spPr>
        <p:txBody>
          <a:bodyPr/>
          <a:lstStyle/>
          <a:p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Доступ </a:t>
            </a:r>
            <a:endParaRPr lang="uk-U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871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Чи існує відкритий доступ до повних текстів журналу?</a:t>
            </a:r>
            <a:endParaRPr lang="uk-UA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444" y="1534922"/>
            <a:ext cx="4563112" cy="2724530"/>
          </a:xfrm>
        </p:spPr>
      </p:pic>
    </p:spTree>
    <p:extLst>
      <p:ext uri="{BB962C8B-B14F-4D97-AF65-F5344CB8AC3E}">
        <p14:creationId xmlns:p14="http://schemas.microsoft.com/office/powerpoint/2010/main" val="42174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Чи дозволяє журнал авторам </a:t>
            </a:r>
            <a:r>
              <a:rPr lang="uk-UA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самоархівувати</a:t>
            </a:r>
            <a:r>
              <a:rPr 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свої роботи?</a:t>
            </a:r>
            <a:endParaRPr lang="uk-U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812" y="1420606"/>
            <a:ext cx="5020376" cy="2953162"/>
          </a:xfrm>
        </p:spPr>
      </p:pic>
    </p:spTree>
    <p:extLst>
      <p:ext uri="{BB962C8B-B14F-4D97-AF65-F5344CB8AC3E}">
        <p14:creationId xmlns:p14="http://schemas.microsoft.com/office/powerpoint/2010/main" val="4228093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Чи передплачує Ваша установа даний журнал?</a:t>
            </a:r>
            <a:endParaRPr lang="uk-UA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601" y="1334869"/>
            <a:ext cx="4810797" cy="3124636"/>
          </a:xfrm>
        </p:spPr>
      </p:pic>
    </p:spTree>
    <p:extLst>
      <p:ext uri="{BB962C8B-B14F-4D97-AF65-F5344CB8AC3E}">
        <p14:creationId xmlns:p14="http://schemas.microsoft.com/office/powerpoint/2010/main" val="2614103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851670"/>
            <a:ext cx="8229600" cy="857250"/>
          </a:xfrm>
        </p:spPr>
        <p:txBody>
          <a:bodyPr/>
          <a:lstStyle/>
          <a:p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Індексація </a:t>
            </a:r>
            <a:endParaRPr lang="uk-U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825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Чи важливо для Вас, що журнал представлений у</a:t>
            </a:r>
            <a:r>
              <a:rPr 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uk-UA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56117"/>
            <a:ext cx="1949016" cy="20162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3568" y="3429024"/>
            <a:ext cx="9236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Scopus</a:t>
            </a:r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787" y="1222920"/>
            <a:ext cx="1919277" cy="20826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02787" y="3429024"/>
            <a:ext cx="1697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Web of Science</a:t>
            </a:r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4" y="1337998"/>
            <a:ext cx="1832399" cy="18524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16014" y="3429024"/>
            <a:ext cx="1904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Index Copernicus</a:t>
            </a:r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28065" y="3424702"/>
            <a:ext cx="9364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Інші </a:t>
            </a:r>
            <a:r>
              <a:rPr lang="uk-UA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РБ</a:t>
            </a:r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 descr="Вырезка экрана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241" y="1337998"/>
            <a:ext cx="1819889" cy="1892951"/>
          </a:xfrm>
          <a:prstGeom prst="rect">
            <a:avLst/>
          </a:prstGeom>
        </p:spPr>
      </p:pic>
      <p:pic>
        <p:nvPicPr>
          <p:cNvPr id="12" name="Рисунок 11" descr="Вырезка экрана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425" y="3992481"/>
            <a:ext cx="2543530" cy="32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70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Чи включений журнал до списку ДАК?</a:t>
            </a:r>
            <a:endParaRPr lang="uk-UA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557195"/>
            <a:ext cx="3077005" cy="2810267"/>
          </a:xfrm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422" y="2571750"/>
            <a:ext cx="1390844" cy="7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6917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851670"/>
            <a:ext cx="8229600" cy="857250"/>
          </a:xfrm>
        </p:spPr>
        <p:txBody>
          <a:bodyPr/>
          <a:lstStyle/>
          <a:p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Обговорення і висновки</a:t>
            </a:r>
          </a:p>
        </p:txBody>
      </p:sp>
    </p:spTree>
    <p:extLst>
      <p:ext uri="{BB962C8B-B14F-4D97-AF65-F5344CB8AC3E}">
        <p14:creationId xmlns:p14="http://schemas.microsoft.com/office/powerpoint/2010/main" val="4005325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Найважливіші фактори</a:t>
            </a:r>
            <a:endParaRPr lang="uk-U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31590"/>
            <a:ext cx="8280920" cy="3394472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Повнота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представлення інформації на веб-сайті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журналу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(83,3%); </a:t>
            </a:r>
          </a:p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Показник </a:t>
            </a: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відмов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журналу (70,8%); </a:t>
            </a:r>
          </a:p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Чи входить журнал до </a:t>
            </a: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Переліку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фахових видань України (70,8%); </a:t>
            </a:r>
          </a:p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Наявність </a:t>
            </a: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плати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за публікацію (70,8%); </a:t>
            </a:r>
          </a:p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Швидкість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публікації статей (66,7%);</a:t>
            </a:r>
          </a:p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Склад </a:t>
            </a: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редколегії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журналу (66,7%). </a:t>
            </a:r>
            <a:endParaRPr lang="uk-UA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136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000" b="1" dirty="0" smtClean="0">
                <a:latin typeface="Arial" pitchFamily="34" charset="0"/>
                <a:cs typeface="Arial" pitchFamily="34" charset="0"/>
              </a:rPr>
              <a:t>Найкращі журнали</a:t>
            </a:r>
            <a:br>
              <a:rPr lang="uk-UA" sz="4000" b="1" dirty="0" smtClean="0">
                <a:latin typeface="Arial" pitchFamily="34" charset="0"/>
                <a:cs typeface="Arial" pitchFamily="34" charset="0"/>
              </a:rPr>
            </a:br>
            <a:r>
              <a:rPr lang="uk-UA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700" b="1" dirty="0" smtClean="0">
                <a:latin typeface="Arial" pitchFamily="34" charset="0"/>
                <a:cs typeface="Arial" pitchFamily="34" charset="0"/>
              </a:rPr>
              <a:t>(за версією українських бібліотекознавців)</a:t>
            </a:r>
            <a:endParaRPr lang="uk-UA" sz="2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299942"/>
            <a:ext cx="8229600" cy="366688"/>
          </a:xfrm>
        </p:spPr>
        <p:txBody>
          <a:bodyPr>
            <a:normAutofit fontScale="77500" lnSpcReduction="20000"/>
          </a:bodyPr>
          <a:lstStyle/>
          <a:p>
            <a:r>
              <a:rPr lang="uk-UA" sz="1600" i="1" dirty="0" smtClean="0">
                <a:latin typeface="Arial" pitchFamily="34" charset="0"/>
                <a:cs typeface="Arial" pitchFamily="34" charset="0"/>
              </a:rPr>
              <a:t>Серед </a:t>
            </a:r>
            <a:r>
              <a:rPr lang="uk-UA" sz="1600" i="1" dirty="0">
                <a:latin typeface="Arial" pitchFamily="34" charset="0"/>
                <a:cs typeface="Arial" pitchFamily="34" charset="0"/>
              </a:rPr>
              <a:t>іноземних </a:t>
            </a:r>
            <a:r>
              <a:rPr lang="uk-UA" sz="1600" i="1" dirty="0" smtClean="0">
                <a:latin typeface="Arial" pitchFamily="34" charset="0"/>
                <a:cs typeface="Arial" pitchFamily="34" charset="0"/>
              </a:rPr>
              <a:t>фахових журналів – «</a:t>
            </a:r>
            <a:r>
              <a:rPr lang="en-US" sz="1600" i="1" dirty="0">
                <a:latin typeface="Arial" pitchFamily="34" charset="0"/>
                <a:cs typeface="Arial" pitchFamily="34" charset="0"/>
              </a:rPr>
              <a:t>College &amp; Research Libraries» </a:t>
            </a:r>
            <a:r>
              <a:rPr lang="uk-UA" sz="1600" i="1" dirty="0" smtClean="0">
                <a:latin typeface="Arial" pitchFamily="34" charset="0"/>
                <a:cs typeface="Arial" pitchFamily="34" charset="0"/>
              </a:rPr>
              <a:t>(1) та </a:t>
            </a:r>
            <a:r>
              <a:rPr lang="uk-UA" sz="1600" i="1" dirty="0">
                <a:latin typeface="Arial" pitchFamily="34" charset="0"/>
                <a:cs typeface="Arial" pitchFamily="34" charset="0"/>
              </a:rPr>
              <a:t>«</a:t>
            </a:r>
            <a:r>
              <a:rPr lang="en-US" sz="1600" i="1" dirty="0">
                <a:latin typeface="Arial" pitchFamily="34" charset="0"/>
                <a:cs typeface="Arial" pitchFamily="34" charset="0"/>
              </a:rPr>
              <a:t>Library Management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»</a:t>
            </a:r>
            <a:r>
              <a:rPr lang="uk-UA" sz="1600" i="1" dirty="0" smtClean="0">
                <a:latin typeface="Arial" pitchFamily="34" charset="0"/>
                <a:cs typeface="Arial" pitchFamily="34" charset="0"/>
              </a:rPr>
              <a:t> (1)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.</a:t>
            </a:r>
            <a:endParaRPr lang="uk-UA" sz="16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696244"/>
            <a:ext cx="1512168" cy="21341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99792" y="2101577"/>
            <a:ext cx="15708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latin typeface="Arial" pitchFamily="34" charset="0"/>
                <a:cs typeface="Arial" pitchFamily="34" charset="0"/>
              </a:rPr>
              <a:t>«Вісник </a:t>
            </a:r>
          </a:p>
          <a:p>
            <a:r>
              <a:rPr lang="uk-UA" sz="2000" b="1" dirty="0" smtClean="0">
                <a:latin typeface="Arial" pitchFamily="34" charset="0"/>
                <a:cs typeface="Arial" pitchFamily="34" charset="0"/>
              </a:rPr>
              <a:t>Книжкової </a:t>
            </a:r>
          </a:p>
          <a:p>
            <a:r>
              <a:rPr lang="uk-UA" sz="2000" b="1" dirty="0" smtClean="0">
                <a:latin typeface="Arial" pitchFamily="34" charset="0"/>
                <a:cs typeface="Arial" pitchFamily="34" charset="0"/>
              </a:rPr>
              <a:t>палати»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6)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16216" y="2255466"/>
            <a:ext cx="19992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>
                <a:latin typeface="Arial" pitchFamily="34" charset="0"/>
                <a:cs typeface="Arial" pitchFamily="34" charset="0"/>
              </a:rPr>
              <a:t>«</a:t>
            </a:r>
            <a:r>
              <a:rPr lang="uk-UA" sz="2000" b="1" dirty="0" smtClean="0">
                <a:latin typeface="Arial" pitchFamily="34" charset="0"/>
                <a:cs typeface="Arial" pitchFamily="34" charset="0"/>
              </a:rPr>
              <a:t>Бібліотечний</a:t>
            </a:r>
          </a:p>
          <a:p>
            <a:r>
              <a:rPr lang="uk-UA" sz="2000" b="1" dirty="0" smtClean="0">
                <a:latin typeface="Arial" pitchFamily="34" charset="0"/>
                <a:cs typeface="Arial" pitchFamily="34" charset="0"/>
              </a:rPr>
              <a:t>вісник</a:t>
            </a:r>
            <a:r>
              <a:rPr lang="uk-UA" sz="2000" b="1" dirty="0">
                <a:latin typeface="Arial" pitchFamily="34" charset="0"/>
                <a:cs typeface="Arial" pitchFamily="34" charset="0"/>
              </a:rPr>
              <a:t>»</a:t>
            </a:r>
            <a:endParaRPr lang="uk-UA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(4)</a:t>
            </a: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696244"/>
            <a:ext cx="1492383" cy="213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936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Порівняльний аналіз обраних журналів у галузі бібліотекознавства</a:t>
            </a:r>
            <a:endParaRPr lang="uk-UA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4956212"/>
              </p:ext>
            </p:extLst>
          </p:nvPr>
        </p:nvGraphicFramePr>
        <p:xfrm>
          <a:off x="467544" y="1327077"/>
          <a:ext cx="8229600" cy="311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1038960">
                <a:tc>
                  <a:txBody>
                    <a:bodyPr/>
                    <a:lstStyle/>
                    <a:p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Назва журналу</a:t>
                      </a:r>
                      <a:endParaRPr lang="uk-UA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Повнота представлення інформації</a:t>
                      </a:r>
                      <a:endParaRPr lang="uk-UA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Показник відмов</a:t>
                      </a:r>
                      <a:endParaRPr lang="uk-UA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Швидкість публікації </a:t>
                      </a:r>
                      <a:r>
                        <a:rPr lang="uk-UA" sz="12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статей</a:t>
                      </a:r>
                      <a:endParaRPr lang="uk-UA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Плата за публікацію</a:t>
                      </a:r>
                      <a:endParaRPr lang="uk-UA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38960">
                <a:tc>
                  <a:txBody>
                    <a:bodyPr/>
                    <a:lstStyle/>
                    <a:p>
                      <a:endParaRPr lang="uk-UA" sz="16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uk-UA" sz="1600" b="1" dirty="0" smtClean="0">
                          <a:latin typeface="Arial" pitchFamily="34" charset="0"/>
                          <a:cs typeface="Arial" pitchFamily="34" charset="0"/>
                        </a:rPr>
                        <a:t>Бібліотечний вісник</a:t>
                      </a:r>
                      <a:endParaRPr lang="uk-UA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 з 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Немає інформації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Немає інформації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Немає інформації</a:t>
                      </a:r>
                    </a:p>
                  </a:txBody>
                  <a:tcPr marL="68580" marR="68580" marT="0" marB="0" anchor="ctr"/>
                </a:tc>
              </a:tr>
              <a:tr h="1038960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Arial" pitchFamily="34" charset="0"/>
                          <a:cs typeface="Arial" pitchFamily="34" charset="0"/>
                        </a:rPr>
                        <a:t>Вісник Книжкової палати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 з 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Немає інформації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Немає інформації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Плата відсутня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1761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91630"/>
            <a:ext cx="8229600" cy="2019671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Arial" pitchFamily="34" charset="0"/>
                <a:cs typeface="Arial" pitchFamily="34" charset="0"/>
              </a:rPr>
              <a:t>Українські 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видання пропонують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авторам 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далеко не повний комплект сервісів,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проте 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навіть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такий 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мінімум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задовольняє більшість потреб 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українських бібліотекознавців. </a:t>
            </a:r>
          </a:p>
        </p:txBody>
      </p:sp>
    </p:spTree>
    <p:extLst>
      <p:ext uri="{BB962C8B-B14F-4D97-AF65-F5344CB8AC3E}">
        <p14:creationId xmlns:p14="http://schemas.microsoft.com/office/powerpoint/2010/main" val="1658291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67494"/>
            <a:ext cx="4752528" cy="460851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latin typeface="Arial" pitchFamily="34" charset="0"/>
                <a:cs typeface="Arial" pitchFamily="34" charset="0"/>
              </a:rPr>
              <a:t>Сергій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НАЗАРОВЕЦЬ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latin typeface="Arial" pitchFamily="34" charset="0"/>
                <a:cs typeface="Arial" pitchFamily="34" charset="0"/>
              </a:rPr>
            </a:br>
            <a:r>
              <a:rPr lang="uk-UA" sz="1600" dirty="0" smtClean="0">
                <a:latin typeface="Arial" pitchFamily="34" charset="0"/>
                <a:cs typeface="Arial" pitchFamily="34" charset="0"/>
              </a:rPr>
              <a:t>Директор наукової бібліотеки</a:t>
            </a:r>
            <a:br>
              <a:rPr lang="uk-UA" sz="1600" dirty="0" smtClean="0">
                <a:latin typeface="Arial" pitchFamily="34" charset="0"/>
                <a:cs typeface="Arial" pitchFamily="34" charset="0"/>
              </a:rPr>
            </a:br>
            <a:r>
              <a:rPr lang="uk-UA" sz="1600" dirty="0" smtClean="0">
                <a:latin typeface="Arial" pitchFamily="34" charset="0"/>
                <a:cs typeface="Arial" pitchFamily="34" charset="0"/>
              </a:rPr>
              <a:t>Національного університету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                  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«Києво-Могилянська академія»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>
                <a:latin typeface="Arial" pitchFamily="34" charset="0"/>
                <a:cs typeface="Arial" pitchFamily="34" charset="0"/>
              </a:rPr>
            </a:b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http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://orcid.org/0000-0002-5067-4498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i="1" dirty="0" smtClean="0">
                <a:latin typeface="Arial" pitchFamily="34" charset="0"/>
                <a:cs typeface="Arial" pitchFamily="34" charset="0"/>
              </a:rPr>
            </a:br>
            <a:r>
              <a:rPr lang="uk-UA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uk-UA" sz="2400" dirty="0" smtClean="0">
                <a:latin typeface="Arial" pitchFamily="34" charset="0"/>
                <a:cs typeface="Arial" pitchFamily="34" charset="0"/>
              </a:rPr>
            </a:br>
            <a:r>
              <a:rPr lang="uk-UA" sz="1800" dirty="0" smtClean="0">
                <a:latin typeface="Arial" pitchFamily="34" charset="0"/>
                <a:cs typeface="Arial" pitchFamily="34" charset="0"/>
              </a:rPr>
              <a:t>II Міжнародна науково-практична конференція</a:t>
            </a:r>
            <a:br>
              <a:rPr lang="uk-UA" sz="1800" dirty="0" smtClean="0">
                <a:latin typeface="Arial" pitchFamily="34" charset="0"/>
                <a:cs typeface="Arial" pitchFamily="34" charset="0"/>
              </a:rPr>
            </a:br>
            <a:r>
              <a:rPr lang="uk-UA" sz="1800" b="1" dirty="0" smtClean="0">
                <a:latin typeface="Arial" pitchFamily="34" charset="0"/>
                <a:cs typeface="Arial" pitchFamily="34" charset="0"/>
              </a:rPr>
              <a:t>«Бібліотеки вищих навчальних закладів: досвід та перспективи»</a:t>
            </a:r>
            <a:r>
              <a:rPr lang="uk-UA" sz="2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uk-UA" sz="2200" b="1" dirty="0" smtClean="0">
                <a:latin typeface="Arial" pitchFamily="34" charset="0"/>
                <a:cs typeface="Arial" pitchFamily="34" charset="0"/>
              </a:rPr>
            </a:br>
            <a:r>
              <a:rPr lang="uk-UA" sz="1400" i="1" dirty="0" smtClean="0">
                <a:latin typeface="Arial" pitchFamily="34" charset="0"/>
                <a:cs typeface="Arial" pitchFamily="34" charset="0"/>
              </a:rPr>
              <a:t>19-21 червня 2017 року</a:t>
            </a:r>
            <a:br>
              <a:rPr lang="uk-UA" sz="1400" i="1" dirty="0" smtClean="0">
                <a:latin typeface="Arial" pitchFamily="34" charset="0"/>
                <a:cs typeface="Arial" pitchFamily="34" charset="0"/>
              </a:rPr>
            </a:br>
            <a:r>
              <a:rPr lang="uk-UA" sz="1400" i="1" dirty="0" smtClean="0">
                <a:latin typeface="Arial" pitchFamily="34" charset="0"/>
                <a:cs typeface="Arial" pitchFamily="34" charset="0"/>
              </a:rPr>
              <a:t>Наукова бібліотека Одеського національного університету імені І. І. Мечникова</a:t>
            </a:r>
            <a:br>
              <a:rPr lang="uk-UA" sz="1400" i="1" dirty="0" smtClean="0">
                <a:latin typeface="Arial" pitchFamily="34" charset="0"/>
                <a:cs typeface="Arial" pitchFamily="34" charset="0"/>
              </a:rPr>
            </a:br>
            <a:r>
              <a:rPr lang="uk-UA" sz="1400" i="1" dirty="0" smtClean="0">
                <a:latin typeface="Arial" pitchFamily="34" charset="0"/>
                <a:cs typeface="Arial" pitchFamily="34" charset="0"/>
              </a:rPr>
              <a:t>м. Одеса, Україна</a:t>
            </a:r>
            <a:br>
              <a:rPr lang="uk-UA" sz="1400" i="1" dirty="0" smtClean="0">
                <a:latin typeface="Arial" pitchFamily="34" charset="0"/>
                <a:cs typeface="Arial" pitchFamily="34" charset="0"/>
              </a:rPr>
            </a:br>
            <a:endParaRPr lang="uk-UA" sz="14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39502"/>
            <a:ext cx="2808312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8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328</Words>
  <Application>Microsoft Office PowerPoint</Application>
  <PresentationFormat>Екран (16:9)</PresentationFormat>
  <Paragraphs>71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24</vt:i4>
      </vt:variant>
    </vt:vector>
  </HeadingPairs>
  <TitlesOfParts>
    <vt:vector size="25" baseType="lpstr">
      <vt:lpstr>Тема Office</vt:lpstr>
      <vt:lpstr>Вибір журналу для публікації: чим керуються бібліотекарі?</vt:lpstr>
      <vt:lpstr>Розпочнімо з очевидного…</vt:lpstr>
      <vt:lpstr>Опитування бібліотекознавців</vt:lpstr>
      <vt:lpstr>1. Загальна характеристика </vt:lpstr>
      <vt:lpstr>Повнота представлення інформації про журнал на його веб-сайті?</vt:lpstr>
      <vt:lpstr>Наявність плати за публікацію</vt:lpstr>
      <vt:lpstr>Географія авторів журналу</vt:lpstr>
      <vt:lpstr>Склад редколегії журналу</vt:lpstr>
      <vt:lpstr>Швидкість публікації статей</vt:lpstr>
      <vt:lpstr>Показник відмов журналу</vt:lpstr>
      <vt:lpstr>Чи надає журнал статистику щодо використання статті?</vt:lpstr>
      <vt:lpstr>2. Доступ </vt:lpstr>
      <vt:lpstr>Чи існує відкритий доступ до повних текстів журналу?</vt:lpstr>
      <vt:lpstr>Чи дозволяє журнал авторам самоархівувати свої роботи?</vt:lpstr>
      <vt:lpstr>Чи передплачує Ваша установа даний журнал?</vt:lpstr>
      <vt:lpstr>3. Індексація </vt:lpstr>
      <vt:lpstr>Чи важливо для Вас, що журнал представлений у:</vt:lpstr>
      <vt:lpstr>Чи включений журнал до списку ДАК?</vt:lpstr>
      <vt:lpstr>Обговорення і висновки</vt:lpstr>
      <vt:lpstr>Найважливіші фактори</vt:lpstr>
      <vt:lpstr>Найкращі журнали  (за версією українських бібліотекознавців)</vt:lpstr>
      <vt:lpstr>Порівняльний аналіз обраних журналів у галузі бібліотекознавства</vt:lpstr>
      <vt:lpstr>Презентація PowerPoint</vt:lpstr>
      <vt:lpstr> Сергій НАЗАРОВЕЦЬ Директор наукової бібліотеки Національного університету                     «Києво-Могилянська академія»  http://orcid.org/0000-0002-5067-4498  II Міжнародна науково-практична конференція «Бібліотеки вищих навчальних закладів: досвід та перспективи» 19-21 червня 2017 року Наукова бібліотека Одеського національного університету імені І. І. Мечникова м. Одеса, Україна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Вибір журналу для публікації: чим керуються бібліотекарі?</dc:title>
  <dc:creator>Sara Yasmeen (Wipro Technologies)</dc:creator>
  <cp:lastModifiedBy>lib</cp:lastModifiedBy>
  <cp:revision>37</cp:revision>
  <dcterms:created xsi:type="dcterms:W3CDTF">2010-02-23T11:30:32Z</dcterms:created>
  <dcterms:modified xsi:type="dcterms:W3CDTF">2017-06-16T10:59:09Z</dcterms:modified>
</cp:coreProperties>
</file>