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9" r:id="rId3"/>
    <p:sldId id="287" r:id="rId4"/>
    <p:sldId id="257" r:id="rId5"/>
    <p:sldId id="285" r:id="rId6"/>
    <p:sldId id="286" r:id="rId7"/>
    <p:sldId id="260" r:id="rId8"/>
    <p:sldId id="261" r:id="rId9"/>
    <p:sldId id="288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84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9" r:id="rId27"/>
    <p:sldId id="283" r:id="rId28"/>
    <p:sldId id="280" r:id="rId29"/>
    <p:sldId id="281" r:id="rId30"/>
    <p:sldId id="291" r:id="rId31"/>
    <p:sldId id="292" r:id="rId32"/>
    <p:sldId id="27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660"/>
  </p:normalViewPr>
  <p:slideViewPr>
    <p:cSldViewPr>
      <p:cViewPr>
        <p:scale>
          <a:sx n="73" d="100"/>
          <a:sy n="73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Досвід роботи зі стратегією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1.0269692182722881E-2"/>
                  <c:y val="-2.5644426025694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785151856018006E-2"/>
                  <c:y val="1.2591317258863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3765240853446998E-3"/>
                  <c:y val="-1.5894065873344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4200250629635527E-2"/>
                  <c:y val="-1.5004834921950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8120441010192549E-3"/>
                  <c:y val="-3.95397943678092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Аркуш1!$A$2:$A$6</c:f>
              <c:strCache>
                <c:ptCount val="5"/>
                <c:pt idx="0">
                  <c:v>Меньше 1 року</c:v>
                </c:pt>
                <c:pt idx="1">
                  <c:v>1-3 роки</c:v>
                </c:pt>
                <c:pt idx="2">
                  <c:v>4-5 років</c:v>
                </c:pt>
                <c:pt idx="3">
                  <c:v>6-10 років</c:v>
                </c:pt>
                <c:pt idx="4">
                  <c:v>Більше 10 років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11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  <c:pt idx="4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Директор</c:v>
                </c:pt>
                <c:pt idx="1">
                  <c:v>Директор та заступники</c:v>
                </c:pt>
                <c:pt idx="2">
                  <c:v>Робоча група</c:v>
                </c:pt>
                <c:pt idx="3">
                  <c:v>Інше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16</c:v>
                </c:pt>
                <c:pt idx="2">
                  <c:v>10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2">
          <a:noFill/>
        </a:ln>
      </c:spPr>
    </c:plotArea>
    <c:legend>
      <c:legendPos val="r"/>
      <c:layout/>
      <c:overlay val="0"/>
      <c:txPr>
        <a:bodyPr/>
        <a:lstStyle/>
        <a:p>
          <a:pPr>
            <a:defRPr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84FB8C-EF67-4D4B-92F5-6E8A5217C646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11C324C-1A0D-4A74-AA10-FC073FE14142}">
      <dgm:prSet phldrT="[Текст]" custT="1"/>
      <dgm:spPr/>
      <dgm:t>
        <a:bodyPr/>
        <a:lstStyle/>
        <a:p>
          <a:r>
            <a:rPr lang="uk-UA" sz="1400" b="1" dirty="0" smtClean="0">
              <a:solidFill>
                <a:srgbClr val="002060"/>
              </a:solidFill>
            </a:rPr>
            <a:t>Формулювання стратегічної</a:t>
          </a:r>
        </a:p>
        <a:p>
          <a:r>
            <a:rPr lang="uk-UA" sz="1400" b="1" dirty="0" smtClean="0">
              <a:solidFill>
                <a:srgbClr val="002060"/>
              </a:solidFill>
            </a:rPr>
            <a:t> ідеї</a:t>
          </a:r>
          <a:endParaRPr lang="uk-UA" sz="1400" b="1" dirty="0">
            <a:solidFill>
              <a:srgbClr val="002060"/>
            </a:solidFill>
          </a:endParaRPr>
        </a:p>
      </dgm:t>
    </dgm:pt>
    <dgm:pt modelId="{9B185935-100A-47F9-99A6-AB1E5CA4E384}" type="parTrans" cxnId="{A771EC9E-89B6-4FD4-A1B3-3A61BB8C32DC}">
      <dgm:prSet/>
      <dgm:spPr/>
      <dgm:t>
        <a:bodyPr/>
        <a:lstStyle/>
        <a:p>
          <a:endParaRPr lang="uk-UA"/>
        </a:p>
      </dgm:t>
    </dgm:pt>
    <dgm:pt modelId="{9E7F3A76-489D-4A5E-94E8-6985EBD075C8}" type="sibTrans" cxnId="{A771EC9E-89B6-4FD4-A1B3-3A61BB8C32DC}">
      <dgm:prSet/>
      <dgm:spPr/>
      <dgm:t>
        <a:bodyPr/>
        <a:lstStyle/>
        <a:p>
          <a:endParaRPr lang="uk-UA"/>
        </a:p>
      </dgm:t>
    </dgm:pt>
    <dgm:pt modelId="{61AAC069-0752-404D-915E-A9EF0E659AD8}">
      <dgm:prSet phldrT="[Текст]" custT="1"/>
      <dgm:spPr/>
      <dgm:t>
        <a:bodyPr/>
        <a:lstStyle/>
        <a:p>
          <a:r>
            <a:rPr lang="uk-UA" sz="1400" b="1" dirty="0" smtClean="0">
              <a:solidFill>
                <a:srgbClr val="002060"/>
              </a:solidFill>
            </a:rPr>
            <a:t>Визначення та розроблення стратегії </a:t>
          </a:r>
          <a:endParaRPr lang="uk-UA" sz="1400" b="1" dirty="0">
            <a:solidFill>
              <a:srgbClr val="002060"/>
            </a:solidFill>
          </a:endParaRPr>
        </a:p>
      </dgm:t>
    </dgm:pt>
    <dgm:pt modelId="{D2C5167F-1013-4680-A2B0-AC669DEC9254}" type="parTrans" cxnId="{4D39C3A6-C2DC-4A4E-AC23-E82B1A8F413A}">
      <dgm:prSet/>
      <dgm:spPr/>
      <dgm:t>
        <a:bodyPr/>
        <a:lstStyle/>
        <a:p>
          <a:endParaRPr lang="uk-UA"/>
        </a:p>
      </dgm:t>
    </dgm:pt>
    <dgm:pt modelId="{CA264E4C-AE10-4EC9-94D2-13356DB3FB53}" type="sibTrans" cxnId="{4D39C3A6-C2DC-4A4E-AC23-E82B1A8F413A}">
      <dgm:prSet/>
      <dgm:spPr/>
      <dgm:t>
        <a:bodyPr/>
        <a:lstStyle/>
        <a:p>
          <a:endParaRPr lang="uk-UA"/>
        </a:p>
      </dgm:t>
    </dgm:pt>
    <dgm:pt modelId="{1B34161B-CF80-4516-935F-8BF1DF761EE3}">
      <dgm:prSet phldrT="[Текст]" custT="1"/>
      <dgm:spPr/>
      <dgm:t>
        <a:bodyPr/>
        <a:lstStyle/>
        <a:p>
          <a:r>
            <a:rPr lang="uk-UA" sz="1400" b="1" dirty="0" smtClean="0">
              <a:solidFill>
                <a:srgbClr val="002060"/>
              </a:solidFill>
            </a:rPr>
            <a:t>Впровадження </a:t>
          </a:r>
        </a:p>
        <a:p>
          <a:r>
            <a:rPr lang="uk-UA" sz="1400" b="1" dirty="0" smtClean="0">
              <a:solidFill>
                <a:srgbClr val="002060"/>
              </a:solidFill>
            </a:rPr>
            <a:t>та реалізація стратегії</a:t>
          </a:r>
          <a:endParaRPr lang="uk-UA" sz="1400" b="1" dirty="0">
            <a:solidFill>
              <a:srgbClr val="002060"/>
            </a:solidFill>
          </a:endParaRPr>
        </a:p>
      </dgm:t>
    </dgm:pt>
    <dgm:pt modelId="{936FDB09-5809-4BE7-BF54-17FC79FEE752}" type="parTrans" cxnId="{CB5E71F5-27BD-43FF-8FCC-BAB1939A2485}">
      <dgm:prSet/>
      <dgm:spPr/>
      <dgm:t>
        <a:bodyPr/>
        <a:lstStyle/>
        <a:p>
          <a:endParaRPr lang="uk-UA"/>
        </a:p>
      </dgm:t>
    </dgm:pt>
    <dgm:pt modelId="{3B02D95E-61C6-491A-BFC1-A02BF674DD1B}" type="sibTrans" cxnId="{CB5E71F5-27BD-43FF-8FCC-BAB1939A2485}">
      <dgm:prSet/>
      <dgm:spPr/>
      <dgm:t>
        <a:bodyPr/>
        <a:lstStyle/>
        <a:p>
          <a:endParaRPr lang="uk-UA"/>
        </a:p>
      </dgm:t>
    </dgm:pt>
    <dgm:pt modelId="{B8723B3E-72E9-45A7-83A0-96800AF0B6AE}">
      <dgm:prSet phldrT="[Текст]" custT="1"/>
      <dgm:spPr/>
      <dgm:t>
        <a:bodyPr/>
        <a:lstStyle/>
        <a:p>
          <a:r>
            <a:rPr lang="ru-RU" sz="1400" b="1" i="0" dirty="0" err="1" smtClean="0">
              <a:solidFill>
                <a:srgbClr val="002060"/>
              </a:solidFill>
            </a:rPr>
            <a:t>Оцінка</a:t>
          </a:r>
          <a:r>
            <a:rPr lang="ru-RU" sz="1400" b="1" i="0" dirty="0" smtClean="0">
              <a:solidFill>
                <a:srgbClr val="002060"/>
              </a:solidFill>
            </a:rPr>
            <a:t> та контроль </a:t>
          </a:r>
          <a:r>
            <a:rPr lang="ru-RU" sz="1400" b="1" i="0" dirty="0" err="1" smtClean="0">
              <a:solidFill>
                <a:srgbClr val="002060"/>
              </a:solidFill>
            </a:rPr>
            <a:t>реалізації</a:t>
          </a:r>
          <a:r>
            <a:rPr lang="ru-RU" sz="1400" b="1" i="0" dirty="0" smtClean="0">
              <a:solidFill>
                <a:srgbClr val="002060"/>
              </a:solidFill>
            </a:rPr>
            <a:t> стратегії</a:t>
          </a:r>
          <a:endParaRPr lang="uk-UA" sz="1400" b="1" dirty="0">
            <a:solidFill>
              <a:srgbClr val="002060"/>
            </a:solidFill>
          </a:endParaRPr>
        </a:p>
      </dgm:t>
    </dgm:pt>
    <dgm:pt modelId="{D775212A-CFE3-49CF-BE1D-6C7CBFB1D0A2}" type="parTrans" cxnId="{85B7AFB8-EB32-4C3B-A611-866DE14F1384}">
      <dgm:prSet/>
      <dgm:spPr/>
      <dgm:t>
        <a:bodyPr/>
        <a:lstStyle/>
        <a:p>
          <a:endParaRPr lang="uk-UA"/>
        </a:p>
      </dgm:t>
    </dgm:pt>
    <dgm:pt modelId="{F8732449-6655-4069-80EA-698B8484F1D3}" type="sibTrans" cxnId="{85B7AFB8-EB32-4C3B-A611-866DE14F1384}">
      <dgm:prSet/>
      <dgm:spPr/>
      <dgm:t>
        <a:bodyPr/>
        <a:lstStyle/>
        <a:p>
          <a:endParaRPr lang="uk-UA"/>
        </a:p>
      </dgm:t>
    </dgm:pt>
    <dgm:pt modelId="{60B4DBC1-03B5-496D-8E12-CC7C0D6933AA}">
      <dgm:prSet phldrT="[Текст]" custT="1"/>
      <dgm:spPr/>
      <dgm:t>
        <a:bodyPr/>
        <a:lstStyle/>
        <a:p>
          <a:r>
            <a:rPr lang="uk-UA" sz="1400" b="1" dirty="0" smtClean="0">
              <a:solidFill>
                <a:srgbClr val="002060"/>
              </a:solidFill>
            </a:rPr>
            <a:t>Стратегічний аналіз</a:t>
          </a:r>
          <a:endParaRPr lang="uk-UA" sz="1400" b="1" dirty="0">
            <a:solidFill>
              <a:srgbClr val="002060"/>
            </a:solidFill>
          </a:endParaRPr>
        </a:p>
      </dgm:t>
    </dgm:pt>
    <dgm:pt modelId="{623D6E73-1F50-4B61-BFA3-17C1F17FBF34}" type="parTrans" cxnId="{6C523069-503E-4E5C-B8F8-93D27062211A}">
      <dgm:prSet/>
      <dgm:spPr/>
      <dgm:t>
        <a:bodyPr/>
        <a:lstStyle/>
        <a:p>
          <a:endParaRPr lang="uk-UA"/>
        </a:p>
      </dgm:t>
    </dgm:pt>
    <dgm:pt modelId="{DC59ADE9-A9EE-49B1-A733-B4071E72785B}" type="sibTrans" cxnId="{6C523069-503E-4E5C-B8F8-93D27062211A}">
      <dgm:prSet/>
      <dgm:spPr/>
      <dgm:t>
        <a:bodyPr/>
        <a:lstStyle/>
        <a:p>
          <a:endParaRPr lang="uk-UA"/>
        </a:p>
      </dgm:t>
    </dgm:pt>
    <dgm:pt modelId="{510AB65E-EB99-4A89-9F6E-C4D85A8002E8}" type="pres">
      <dgm:prSet presAssocID="{B284FB8C-EF67-4D4B-92F5-6E8A5217C64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25170BC-FE8D-4293-997B-E5BE6E4D49F8}" type="pres">
      <dgm:prSet presAssocID="{211C324C-1A0D-4A74-AA10-FC073FE14142}" presName="dummy" presStyleCnt="0"/>
      <dgm:spPr/>
    </dgm:pt>
    <dgm:pt modelId="{A446063C-DAC7-49E1-9419-92C133A9B0B3}" type="pres">
      <dgm:prSet presAssocID="{211C324C-1A0D-4A74-AA10-FC073FE14142}" presName="node" presStyleLbl="revTx" presStyleIdx="0" presStyleCnt="5" custScaleX="12059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17C78AA-AF74-4B7C-B0B3-60CC2149E793}" type="pres">
      <dgm:prSet presAssocID="{9E7F3A76-489D-4A5E-94E8-6985EBD075C8}" presName="sibTrans" presStyleLbl="node1" presStyleIdx="0" presStyleCnt="5"/>
      <dgm:spPr/>
      <dgm:t>
        <a:bodyPr/>
        <a:lstStyle/>
        <a:p>
          <a:endParaRPr lang="uk-UA"/>
        </a:p>
      </dgm:t>
    </dgm:pt>
    <dgm:pt modelId="{C05B5AC5-9083-44E3-B554-19636B123A46}" type="pres">
      <dgm:prSet presAssocID="{61AAC069-0752-404D-915E-A9EF0E659AD8}" presName="dummy" presStyleCnt="0"/>
      <dgm:spPr/>
    </dgm:pt>
    <dgm:pt modelId="{876DEF7E-8275-45B0-9E95-BBE2FFC191F8}" type="pres">
      <dgm:prSet presAssocID="{61AAC069-0752-404D-915E-A9EF0E659AD8}" presName="node" presStyleLbl="revTx" presStyleIdx="1" presStyleCnt="5" custRadScaleRad="99308" custRadScaleInc="-129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02FBE55-844D-4A20-BA41-41F2781A3232}" type="pres">
      <dgm:prSet presAssocID="{CA264E4C-AE10-4EC9-94D2-13356DB3FB53}" presName="sibTrans" presStyleLbl="node1" presStyleIdx="1" presStyleCnt="5"/>
      <dgm:spPr/>
      <dgm:t>
        <a:bodyPr/>
        <a:lstStyle/>
        <a:p>
          <a:endParaRPr lang="uk-UA"/>
        </a:p>
      </dgm:t>
    </dgm:pt>
    <dgm:pt modelId="{1FC710DC-D432-4103-9499-7451BED050F1}" type="pres">
      <dgm:prSet presAssocID="{1B34161B-CF80-4516-935F-8BF1DF761EE3}" presName="dummy" presStyleCnt="0"/>
      <dgm:spPr/>
    </dgm:pt>
    <dgm:pt modelId="{4C4836DE-2B7E-42AB-B3FC-3352CF04E5AE}" type="pres">
      <dgm:prSet presAssocID="{1B34161B-CF80-4516-935F-8BF1DF761EE3}" presName="node" presStyleLbl="revTx" presStyleIdx="2" presStyleCnt="5" custScaleX="11451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4A45C19-8B3E-4B87-B9D4-B5EFDBFD5CD1}" type="pres">
      <dgm:prSet presAssocID="{3B02D95E-61C6-491A-BFC1-A02BF674DD1B}" presName="sibTrans" presStyleLbl="node1" presStyleIdx="2" presStyleCnt="5"/>
      <dgm:spPr/>
      <dgm:t>
        <a:bodyPr/>
        <a:lstStyle/>
        <a:p>
          <a:endParaRPr lang="uk-UA"/>
        </a:p>
      </dgm:t>
    </dgm:pt>
    <dgm:pt modelId="{6316E0B0-E964-43DD-B25A-1581D83A0CBD}" type="pres">
      <dgm:prSet presAssocID="{B8723B3E-72E9-45A7-83A0-96800AF0B6AE}" presName="dummy" presStyleCnt="0"/>
      <dgm:spPr/>
    </dgm:pt>
    <dgm:pt modelId="{B1507B35-4EBB-472E-B7DD-E66AFC3AF073}" type="pres">
      <dgm:prSet presAssocID="{B8723B3E-72E9-45A7-83A0-96800AF0B6AE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79F8175-993A-4B24-B86A-39C14D11FE6C}" type="pres">
      <dgm:prSet presAssocID="{F8732449-6655-4069-80EA-698B8484F1D3}" presName="sibTrans" presStyleLbl="node1" presStyleIdx="3" presStyleCnt="5"/>
      <dgm:spPr/>
      <dgm:t>
        <a:bodyPr/>
        <a:lstStyle/>
        <a:p>
          <a:endParaRPr lang="uk-UA"/>
        </a:p>
      </dgm:t>
    </dgm:pt>
    <dgm:pt modelId="{C13094AB-5F1B-48F1-A4D7-6D0FC78BFBDA}" type="pres">
      <dgm:prSet presAssocID="{60B4DBC1-03B5-496D-8E12-CC7C0D6933AA}" presName="dummy" presStyleCnt="0"/>
      <dgm:spPr/>
    </dgm:pt>
    <dgm:pt modelId="{038656CC-3C36-48A0-BAE9-27644FB6B4DC}" type="pres">
      <dgm:prSet presAssocID="{60B4DBC1-03B5-496D-8E12-CC7C0D6933A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537B11F-B154-423D-9412-4A8EA7459CB3}" type="pres">
      <dgm:prSet presAssocID="{DC59ADE9-A9EE-49B1-A733-B4071E72785B}" presName="sibTrans" presStyleLbl="node1" presStyleIdx="4" presStyleCnt="5"/>
      <dgm:spPr/>
      <dgm:t>
        <a:bodyPr/>
        <a:lstStyle/>
        <a:p>
          <a:endParaRPr lang="uk-UA"/>
        </a:p>
      </dgm:t>
    </dgm:pt>
  </dgm:ptLst>
  <dgm:cxnLst>
    <dgm:cxn modelId="{A771EC9E-89B6-4FD4-A1B3-3A61BB8C32DC}" srcId="{B284FB8C-EF67-4D4B-92F5-6E8A5217C646}" destId="{211C324C-1A0D-4A74-AA10-FC073FE14142}" srcOrd="0" destOrd="0" parTransId="{9B185935-100A-47F9-99A6-AB1E5CA4E384}" sibTransId="{9E7F3A76-489D-4A5E-94E8-6985EBD075C8}"/>
    <dgm:cxn modelId="{6BB530EA-70DD-4821-B517-37322E55A9F1}" type="presOf" srcId="{B284FB8C-EF67-4D4B-92F5-6E8A5217C646}" destId="{510AB65E-EB99-4A89-9F6E-C4D85A8002E8}" srcOrd="0" destOrd="0" presId="urn:microsoft.com/office/officeart/2005/8/layout/cycle1"/>
    <dgm:cxn modelId="{CED094B3-7337-4468-B187-473C9F6A672D}" type="presOf" srcId="{1B34161B-CF80-4516-935F-8BF1DF761EE3}" destId="{4C4836DE-2B7E-42AB-B3FC-3352CF04E5AE}" srcOrd="0" destOrd="0" presId="urn:microsoft.com/office/officeart/2005/8/layout/cycle1"/>
    <dgm:cxn modelId="{6AA2613F-398A-47E7-9478-57D4DDCA1B9B}" type="presOf" srcId="{B8723B3E-72E9-45A7-83A0-96800AF0B6AE}" destId="{B1507B35-4EBB-472E-B7DD-E66AFC3AF073}" srcOrd="0" destOrd="0" presId="urn:microsoft.com/office/officeart/2005/8/layout/cycle1"/>
    <dgm:cxn modelId="{AC62C491-D4E7-466C-8A8A-A6D8880D0C0E}" type="presOf" srcId="{DC59ADE9-A9EE-49B1-A733-B4071E72785B}" destId="{C537B11F-B154-423D-9412-4A8EA7459CB3}" srcOrd="0" destOrd="0" presId="urn:microsoft.com/office/officeart/2005/8/layout/cycle1"/>
    <dgm:cxn modelId="{D8D87680-B3E5-4769-AE11-71DE74051ADF}" type="presOf" srcId="{F8732449-6655-4069-80EA-698B8484F1D3}" destId="{C79F8175-993A-4B24-B86A-39C14D11FE6C}" srcOrd="0" destOrd="0" presId="urn:microsoft.com/office/officeart/2005/8/layout/cycle1"/>
    <dgm:cxn modelId="{CB5E71F5-27BD-43FF-8FCC-BAB1939A2485}" srcId="{B284FB8C-EF67-4D4B-92F5-6E8A5217C646}" destId="{1B34161B-CF80-4516-935F-8BF1DF761EE3}" srcOrd="2" destOrd="0" parTransId="{936FDB09-5809-4BE7-BF54-17FC79FEE752}" sibTransId="{3B02D95E-61C6-491A-BFC1-A02BF674DD1B}"/>
    <dgm:cxn modelId="{85B7AFB8-EB32-4C3B-A611-866DE14F1384}" srcId="{B284FB8C-EF67-4D4B-92F5-6E8A5217C646}" destId="{B8723B3E-72E9-45A7-83A0-96800AF0B6AE}" srcOrd="3" destOrd="0" parTransId="{D775212A-CFE3-49CF-BE1D-6C7CBFB1D0A2}" sibTransId="{F8732449-6655-4069-80EA-698B8484F1D3}"/>
    <dgm:cxn modelId="{F46BFF01-C8EF-4515-B1D3-37FE2F63C3BB}" type="presOf" srcId="{60B4DBC1-03B5-496D-8E12-CC7C0D6933AA}" destId="{038656CC-3C36-48A0-BAE9-27644FB6B4DC}" srcOrd="0" destOrd="0" presId="urn:microsoft.com/office/officeart/2005/8/layout/cycle1"/>
    <dgm:cxn modelId="{3F5624DD-8365-4504-A628-ECE5B83F32E1}" type="presOf" srcId="{CA264E4C-AE10-4EC9-94D2-13356DB3FB53}" destId="{002FBE55-844D-4A20-BA41-41F2781A3232}" srcOrd="0" destOrd="0" presId="urn:microsoft.com/office/officeart/2005/8/layout/cycle1"/>
    <dgm:cxn modelId="{6C523069-503E-4E5C-B8F8-93D27062211A}" srcId="{B284FB8C-EF67-4D4B-92F5-6E8A5217C646}" destId="{60B4DBC1-03B5-496D-8E12-CC7C0D6933AA}" srcOrd="4" destOrd="0" parTransId="{623D6E73-1F50-4B61-BFA3-17C1F17FBF34}" sibTransId="{DC59ADE9-A9EE-49B1-A733-B4071E72785B}"/>
    <dgm:cxn modelId="{7AA0C576-7EB8-4453-8A0F-77FEE8164264}" type="presOf" srcId="{9E7F3A76-489D-4A5E-94E8-6985EBD075C8}" destId="{F17C78AA-AF74-4B7C-B0B3-60CC2149E793}" srcOrd="0" destOrd="0" presId="urn:microsoft.com/office/officeart/2005/8/layout/cycle1"/>
    <dgm:cxn modelId="{4D39C3A6-C2DC-4A4E-AC23-E82B1A8F413A}" srcId="{B284FB8C-EF67-4D4B-92F5-6E8A5217C646}" destId="{61AAC069-0752-404D-915E-A9EF0E659AD8}" srcOrd="1" destOrd="0" parTransId="{D2C5167F-1013-4680-A2B0-AC669DEC9254}" sibTransId="{CA264E4C-AE10-4EC9-94D2-13356DB3FB53}"/>
    <dgm:cxn modelId="{9742D6F6-CAED-4235-86BA-66BE8015A8CC}" type="presOf" srcId="{3B02D95E-61C6-491A-BFC1-A02BF674DD1B}" destId="{14A45C19-8B3E-4B87-B9D4-B5EFDBFD5CD1}" srcOrd="0" destOrd="0" presId="urn:microsoft.com/office/officeart/2005/8/layout/cycle1"/>
    <dgm:cxn modelId="{9376D88C-2717-41BE-9DB4-AEA02DAB076C}" type="presOf" srcId="{211C324C-1A0D-4A74-AA10-FC073FE14142}" destId="{A446063C-DAC7-49E1-9419-92C133A9B0B3}" srcOrd="0" destOrd="0" presId="urn:microsoft.com/office/officeart/2005/8/layout/cycle1"/>
    <dgm:cxn modelId="{43210191-89ED-4609-BCFF-33FD0F70AE8C}" type="presOf" srcId="{61AAC069-0752-404D-915E-A9EF0E659AD8}" destId="{876DEF7E-8275-45B0-9E95-BBE2FFC191F8}" srcOrd="0" destOrd="0" presId="urn:microsoft.com/office/officeart/2005/8/layout/cycle1"/>
    <dgm:cxn modelId="{1A5BF74B-2A82-44DA-819F-A9B1D8D2A936}" type="presParOf" srcId="{510AB65E-EB99-4A89-9F6E-C4D85A8002E8}" destId="{C25170BC-FE8D-4293-997B-E5BE6E4D49F8}" srcOrd="0" destOrd="0" presId="urn:microsoft.com/office/officeart/2005/8/layout/cycle1"/>
    <dgm:cxn modelId="{60171400-3F92-4629-8D96-52C209E36D60}" type="presParOf" srcId="{510AB65E-EB99-4A89-9F6E-C4D85A8002E8}" destId="{A446063C-DAC7-49E1-9419-92C133A9B0B3}" srcOrd="1" destOrd="0" presId="urn:microsoft.com/office/officeart/2005/8/layout/cycle1"/>
    <dgm:cxn modelId="{FFF9F5A2-EEB9-4512-81E7-3A585E349960}" type="presParOf" srcId="{510AB65E-EB99-4A89-9F6E-C4D85A8002E8}" destId="{F17C78AA-AF74-4B7C-B0B3-60CC2149E793}" srcOrd="2" destOrd="0" presId="urn:microsoft.com/office/officeart/2005/8/layout/cycle1"/>
    <dgm:cxn modelId="{898B5AF8-C6E2-4996-AB70-3B1049096772}" type="presParOf" srcId="{510AB65E-EB99-4A89-9F6E-C4D85A8002E8}" destId="{C05B5AC5-9083-44E3-B554-19636B123A46}" srcOrd="3" destOrd="0" presId="urn:microsoft.com/office/officeart/2005/8/layout/cycle1"/>
    <dgm:cxn modelId="{860F568B-DB66-4890-A35F-3A383D611B3B}" type="presParOf" srcId="{510AB65E-EB99-4A89-9F6E-C4D85A8002E8}" destId="{876DEF7E-8275-45B0-9E95-BBE2FFC191F8}" srcOrd="4" destOrd="0" presId="urn:microsoft.com/office/officeart/2005/8/layout/cycle1"/>
    <dgm:cxn modelId="{FB71D2E6-F169-4703-8F3A-803442BB87E7}" type="presParOf" srcId="{510AB65E-EB99-4A89-9F6E-C4D85A8002E8}" destId="{002FBE55-844D-4A20-BA41-41F2781A3232}" srcOrd="5" destOrd="0" presId="urn:microsoft.com/office/officeart/2005/8/layout/cycle1"/>
    <dgm:cxn modelId="{1ECF9DB3-33B7-4641-8086-6A330E726E82}" type="presParOf" srcId="{510AB65E-EB99-4A89-9F6E-C4D85A8002E8}" destId="{1FC710DC-D432-4103-9499-7451BED050F1}" srcOrd="6" destOrd="0" presId="urn:microsoft.com/office/officeart/2005/8/layout/cycle1"/>
    <dgm:cxn modelId="{BF6AE254-4312-43CF-863A-834C2ED9C322}" type="presParOf" srcId="{510AB65E-EB99-4A89-9F6E-C4D85A8002E8}" destId="{4C4836DE-2B7E-42AB-B3FC-3352CF04E5AE}" srcOrd="7" destOrd="0" presId="urn:microsoft.com/office/officeart/2005/8/layout/cycle1"/>
    <dgm:cxn modelId="{3D333D7B-6F29-4269-8A2C-87DA9D91C7D7}" type="presParOf" srcId="{510AB65E-EB99-4A89-9F6E-C4D85A8002E8}" destId="{14A45C19-8B3E-4B87-B9D4-B5EFDBFD5CD1}" srcOrd="8" destOrd="0" presId="urn:microsoft.com/office/officeart/2005/8/layout/cycle1"/>
    <dgm:cxn modelId="{2EE65D26-6A3D-4879-989E-C6C47FB5991B}" type="presParOf" srcId="{510AB65E-EB99-4A89-9F6E-C4D85A8002E8}" destId="{6316E0B0-E964-43DD-B25A-1581D83A0CBD}" srcOrd="9" destOrd="0" presId="urn:microsoft.com/office/officeart/2005/8/layout/cycle1"/>
    <dgm:cxn modelId="{291F1FAD-23FD-4A44-9A21-137F55AD1CEA}" type="presParOf" srcId="{510AB65E-EB99-4A89-9F6E-C4D85A8002E8}" destId="{B1507B35-4EBB-472E-B7DD-E66AFC3AF073}" srcOrd="10" destOrd="0" presId="urn:microsoft.com/office/officeart/2005/8/layout/cycle1"/>
    <dgm:cxn modelId="{0D5C5827-DEF7-4F2B-9918-7FB3218736BE}" type="presParOf" srcId="{510AB65E-EB99-4A89-9F6E-C4D85A8002E8}" destId="{C79F8175-993A-4B24-B86A-39C14D11FE6C}" srcOrd="11" destOrd="0" presId="urn:microsoft.com/office/officeart/2005/8/layout/cycle1"/>
    <dgm:cxn modelId="{3192C767-D055-434E-ADCE-FE62AD2D4E0F}" type="presParOf" srcId="{510AB65E-EB99-4A89-9F6E-C4D85A8002E8}" destId="{C13094AB-5F1B-48F1-A4D7-6D0FC78BFBDA}" srcOrd="12" destOrd="0" presId="urn:microsoft.com/office/officeart/2005/8/layout/cycle1"/>
    <dgm:cxn modelId="{BADA7982-36FA-4895-8E18-B0082067A424}" type="presParOf" srcId="{510AB65E-EB99-4A89-9F6E-C4D85A8002E8}" destId="{038656CC-3C36-48A0-BAE9-27644FB6B4DC}" srcOrd="13" destOrd="0" presId="urn:microsoft.com/office/officeart/2005/8/layout/cycle1"/>
    <dgm:cxn modelId="{96CEC9A5-4F54-4BB3-BB86-062C4D9D0E7F}" type="presParOf" srcId="{510AB65E-EB99-4A89-9F6E-C4D85A8002E8}" destId="{C537B11F-B154-423D-9412-4A8EA7459CB3}" srcOrd="14" destOrd="0" presId="urn:microsoft.com/office/officeart/2005/8/layout/cycle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12906A-2958-4A79-BD50-A57B84DB2047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/>
      <dgm:spPr/>
    </dgm:pt>
    <dgm:pt modelId="{AC170668-746A-4ECE-ACBE-A9444C3A58E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Візія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B226A684-3E44-46CD-92A6-27907523E402}" type="parTrans" cxnId="{F9ED4385-8768-4B22-9F99-0BAF177A940C}">
      <dgm:prSet/>
      <dgm:spPr/>
      <dgm:t>
        <a:bodyPr/>
        <a:lstStyle/>
        <a:p>
          <a:endParaRPr lang="uk-UA"/>
        </a:p>
      </dgm:t>
    </dgm:pt>
    <dgm:pt modelId="{9788E082-CC39-42A5-AD93-B88032F744AE}" type="sibTrans" cxnId="{F9ED4385-8768-4B22-9F99-0BAF177A940C}">
      <dgm:prSet/>
      <dgm:spPr/>
      <dgm:t>
        <a:bodyPr/>
        <a:lstStyle/>
        <a:p>
          <a:endParaRPr lang="uk-UA"/>
        </a:p>
      </dgm:t>
    </dgm:pt>
    <dgm:pt modelId="{0A4D1FB4-5B7A-4CFF-9D31-BDF110ADD79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Цінності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D8530D5F-2E4B-4B2F-9CD1-DA877367AABA}" type="parTrans" cxnId="{D1D36C7E-E50A-4E11-9280-9CE93AC641D7}">
      <dgm:prSet/>
      <dgm:spPr/>
      <dgm:t>
        <a:bodyPr/>
        <a:lstStyle/>
        <a:p>
          <a:endParaRPr lang="uk-UA"/>
        </a:p>
      </dgm:t>
    </dgm:pt>
    <dgm:pt modelId="{E9BA2F3B-9574-4167-9718-3E0276B1EABF}" type="sibTrans" cxnId="{D1D36C7E-E50A-4E11-9280-9CE93AC641D7}">
      <dgm:prSet/>
      <dgm:spPr/>
      <dgm:t>
        <a:bodyPr/>
        <a:lstStyle/>
        <a:p>
          <a:endParaRPr lang="uk-UA"/>
        </a:p>
      </dgm:t>
    </dgm:pt>
    <dgm:pt modelId="{AC026EB6-0F7F-40A2-BDC1-C858AC4F0D8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Місія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AB509967-20A5-420F-B0F6-614F67E39A90}" type="parTrans" cxnId="{5A92054F-89CC-4255-8737-56838EEB4A66}">
      <dgm:prSet/>
      <dgm:spPr/>
      <dgm:t>
        <a:bodyPr/>
        <a:lstStyle/>
        <a:p>
          <a:endParaRPr lang="uk-UA"/>
        </a:p>
      </dgm:t>
    </dgm:pt>
    <dgm:pt modelId="{D4887902-A459-4883-9107-F68797C01294}" type="sibTrans" cxnId="{5A92054F-89CC-4255-8737-56838EEB4A66}">
      <dgm:prSet/>
      <dgm:spPr/>
      <dgm:t>
        <a:bodyPr/>
        <a:lstStyle/>
        <a:p>
          <a:endParaRPr lang="uk-UA"/>
        </a:p>
      </dgm:t>
    </dgm:pt>
    <dgm:pt modelId="{0648D7DF-B2A8-4746-8CB0-8170F071485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Стратегія</a:t>
          </a:r>
          <a:endParaRPr kumimoji="0" lang="ru-RU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00E87722-8E0E-4975-BE2A-EB49F6944F0E}" type="parTrans" cxnId="{E40150B8-BAD1-4155-9F4B-74C545361319}">
      <dgm:prSet/>
      <dgm:spPr/>
      <dgm:t>
        <a:bodyPr/>
        <a:lstStyle/>
        <a:p>
          <a:endParaRPr lang="uk-UA"/>
        </a:p>
      </dgm:t>
    </dgm:pt>
    <dgm:pt modelId="{F6CDBE65-5780-4ABF-B894-950BD32E8719}" type="sibTrans" cxnId="{E40150B8-BAD1-4155-9F4B-74C545361319}">
      <dgm:prSet/>
      <dgm:spPr/>
      <dgm:t>
        <a:bodyPr/>
        <a:lstStyle/>
        <a:p>
          <a:endParaRPr lang="uk-UA"/>
        </a:p>
      </dgm:t>
    </dgm:pt>
    <dgm:pt modelId="{6D7B0597-50DC-46CC-BC4D-D070E31EB12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Збалансована система індикаторів</a:t>
          </a:r>
          <a:endParaRPr kumimoji="0" lang="ru-RU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560DCC41-1281-4D7E-9BA1-045C1EE96D3C}" type="parTrans" cxnId="{A6603158-0A91-4D4D-B8AA-EFC3657F0759}">
      <dgm:prSet/>
      <dgm:spPr/>
      <dgm:t>
        <a:bodyPr/>
        <a:lstStyle/>
        <a:p>
          <a:endParaRPr lang="uk-UA"/>
        </a:p>
      </dgm:t>
    </dgm:pt>
    <dgm:pt modelId="{F811C53C-8EE2-4F33-9502-F699EA5EDBFC}" type="sibTrans" cxnId="{A6603158-0A91-4D4D-B8AA-EFC3657F0759}">
      <dgm:prSet/>
      <dgm:spPr/>
      <dgm:t>
        <a:bodyPr/>
        <a:lstStyle/>
        <a:p>
          <a:endParaRPr lang="uk-UA"/>
        </a:p>
      </dgm:t>
    </dgm:pt>
    <dgm:pt modelId="{5E88C09A-D605-4EEB-B788-5BB4A00E346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Стратегічні ініціативи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9386565D-48A8-4C49-9104-5A85C252A2EE}" type="parTrans" cxnId="{14CED52D-82B2-40D7-AE72-45666459FA87}">
      <dgm:prSet/>
      <dgm:spPr/>
      <dgm:t>
        <a:bodyPr/>
        <a:lstStyle/>
        <a:p>
          <a:endParaRPr lang="uk-UA"/>
        </a:p>
      </dgm:t>
    </dgm:pt>
    <dgm:pt modelId="{D5996500-05F1-4A39-B741-C4063BE4701C}" type="sibTrans" cxnId="{14CED52D-82B2-40D7-AE72-45666459FA87}">
      <dgm:prSet/>
      <dgm:spPr/>
      <dgm:t>
        <a:bodyPr/>
        <a:lstStyle/>
        <a:p>
          <a:endParaRPr lang="uk-UA"/>
        </a:p>
      </dgm:t>
    </dgm:pt>
    <dgm:pt modelId="{E29A25E4-A04F-49E6-BE8C-76FA1D04CBF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Персональні цілі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DB9BE0FE-FDD6-43B2-9744-909DCC369ACC}" type="parTrans" cxnId="{8F2AC98D-2456-469B-BCD1-E2FE03B0AC62}">
      <dgm:prSet/>
      <dgm:spPr/>
      <dgm:t>
        <a:bodyPr/>
        <a:lstStyle/>
        <a:p>
          <a:endParaRPr lang="uk-UA"/>
        </a:p>
      </dgm:t>
    </dgm:pt>
    <dgm:pt modelId="{68F60070-8C2B-41DA-A77B-449832A9C0CB}" type="sibTrans" cxnId="{8F2AC98D-2456-469B-BCD1-E2FE03B0AC62}">
      <dgm:prSet/>
      <dgm:spPr/>
      <dgm:t>
        <a:bodyPr/>
        <a:lstStyle/>
        <a:p>
          <a:endParaRPr lang="uk-UA"/>
        </a:p>
      </dgm:t>
    </dgm:pt>
    <dgm:pt modelId="{3135F19E-49CE-41B3-89DD-06A11E162903}" type="pres">
      <dgm:prSet presAssocID="{1D12906A-2958-4A79-BD50-A57B84DB2047}" presName="Name0" presStyleCnt="0">
        <dgm:presLayoutVars>
          <dgm:dir/>
          <dgm:animLvl val="lvl"/>
          <dgm:resizeHandles val="exact"/>
        </dgm:presLayoutVars>
      </dgm:prSet>
      <dgm:spPr/>
    </dgm:pt>
    <dgm:pt modelId="{AF017E1A-E1CC-471F-9A60-308502C5C76B}" type="pres">
      <dgm:prSet presAssocID="{AC170668-746A-4ECE-ACBE-A9444C3A58E5}" presName="Name8" presStyleCnt="0"/>
      <dgm:spPr/>
    </dgm:pt>
    <dgm:pt modelId="{8159491F-91C1-47F7-B61F-56A6E840C178}" type="pres">
      <dgm:prSet presAssocID="{AC170668-746A-4ECE-ACBE-A9444C3A58E5}" presName="level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0D4C927-E3D0-42CE-8A7F-1537AAD54F10}" type="pres">
      <dgm:prSet presAssocID="{AC170668-746A-4ECE-ACBE-A9444C3A58E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347CAE4-EA61-496D-BF25-6A68C1554D4F}" type="pres">
      <dgm:prSet presAssocID="{0A4D1FB4-5B7A-4CFF-9D31-BDF110ADD793}" presName="Name8" presStyleCnt="0"/>
      <dgm:spPr/>
    </dgm:pt>
    <dgm:pt modelId="{7057B9BF-48BF-4798-AED0-5AEF4678322D}" type="pres">
      <dgm:prSet presAssocID="{0A4D1FB4-5B7A-4CFF-9D31-BDF110ADD793}" presName="level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701C2E9-54F8-42C9-A9FC-229374FA3DE0}" type="pres">
      <dgm:prSet presAssocID="{0A4D1FB4-5B7A-4CFF-9D31-BDF110ADD79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2FB243E-EE24-4635-A1C8-2E6C1C44FF13}" type="pres">
      <dgm:prSet presAssocID="{AC026EB6-0F7F-40A2-BDC1-C858AC4F0D8D}" presName="Name8" presStyleCnt="0"/>
      <dgm:spPr/>
    </dgm:pt>
    <dgm:pt modelId="{2BEBF6DF-3B26-4EED-AF21-41D022A8D2CE}" type="pres">
      <dgm:prSet presAssocID="{AC026EB6-0F7F-40A2-BDC1-C858AC4F0D8D}" presName="level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374B0BB-34E3-475A-8B80-5AF9A4A9AB7E}" type="pres">
      <dgm:prSet presAssocID="{AC026EB6-0F7F-40A2-BDC1-C858AC4F0D8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7557E96-CCDD-43CB-973E-BC4C31815550}" type="pres">
      <dgm:prSet presAssocID="{0648D7DF-B2A8-4746-8CB0-8170F071485A}" presName="Name8" presStyleCnt="0"/>
      <dgm:spPr/>
    </dgm:pt>
    <dgm:pt modelId="{D8B3A2DF-8902-4968-91AE-C79C41D62BEE}" type="pres">
      <dgm:prSet presAssocID="{0648D7DF-B2A8-4746-8CB0-8170F071485A}" presName="level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A797171-ECD6-4F83-9398-03D380D22A30}" type="pres">
      <dgm:prSet presAssocID="{0648D7DF-B2A8-4746-8CB0-8170F071485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BE122AA-A957-4118-9B32-21D40C650730}" type="pres">
      <dgm:prSet presAssocID="{6D7B0597-50DC-46CC-BC4D-D070E31EB122}" presName="Name8" presStyleCnt="0"/>
      <dgm:spPr/>
    </dgm:pt>
    <dgm:pt modelId="{17C3A35A-A963-43A4-9F29-72DBD3F042AE}" type="pres">
      <dgm:prSet presAssocID="{6D7B0597-50DC-46CC-BC4D-D070E31EB122}" presName="level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217621A-AD53-4795-9AD2-B383822FD30D}" type="pres">
      <dgm:prSet presAssocID="{6D7B0597-50DC-46CC-BC4D-D070E31EB12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345B088-9504-445D-B278-520419A6FB5C}" type="pres">
      <dgm:prSet presAssocID="{5E88C09A-D605-4EEB-B788-5BB4A00E346C}" presName="Name8" presStyleCnt="0"/>
      <dgm:spPr/>
    </dgm:pt>
    <dgm:pt modelId="{F5E57477-1695-4FBE-9CD8-9514E488D485}" type="pres">
      <dgm:prSet presAssocID="{5E88C09A-D605-4EEB-B788-5BB4A00E346C}" presName="level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AD77BFC-B952-48C4-A6B9-6C4EC947BEFA}" type="pres">
      <dgm:prSet presAssocID="{5E88C09A-D605-4EEB-B788-5BB4A00E346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B743A69-C3B9-4B0A-8FF9-D0BBDC19EA41}" type="pres">
      <dgm:prSet presAssocID="{E29A25E4-A04F-49E6-BE8C-76FA1D04CBFE}" presName="Name8" presStyleCnt="0"/>
      <dgm:spPr/>
    </dgm:pt>
    <dgm:pt modelId="{526D85CA-7CAC-408A-BF57-D3147B5AEF29}" type="pres">
      <dgm:prSet presAssocID="{E29A25E4-A04F-49E6-BE8C-76FA1D04CBFE}" presName="level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83D1478-0847-4EF2-B61B-287EACF63C11}" type="pres">
      <dgm:prSet presAssocID="{E29A25E4-A04F-49E6-BE8C-76FA1D04CBF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7B4A920-51BF-461B-A9B9-82588DB58C16}" type="presOf" srcId="{AC026EB6-0F7F-40A2-BDC1-C858AC4F0D8D}" destId="{A374B0BB-34E3-475A-8B80-5AF9A4A9AB7E}" srcOrd="1" destOrd="0" presId="urn:microsoft.com/office/officeart/2005/8/layout/pyramid1"/>
    <dgm:cxn modelId="{A6603158-0A91-4D4D-B8AA-EFC3657F0759}" srcId="{1D12906A-2958-4A79-BD50-A57B84DB2047}" destId="{6D7B0597-50DC-46CC-BC4D-D070E31EB122}" srcOrd="4" destOrd="0" parTransId="{560DCC41-1281-4D7E-9BA1-045C1EE96D3C}" sibTransId="{F811C53C-8EE2-4F33-9502-F699EA5EDBFC}"/>
    <dgm:cxn modelId="{3FA0C949-1FE0-49BC-9A0C-67305F477DD0}" type="presOf" srcId="{E29A25E4-A04F-49E6-BE8C-76FA1D04CBFE}" destId="{183D1478-0847-4EF2-B61B-287EACF63C11}" srcOrd="1" destOrd="0" presId="urn:microsoft.com/office/officeart/2005/8/layout/pyramid1"/>
    <dgm:cxn modelId="{0E574B0C-4687-4290-8023-F73058441B09}" type="presOf" srcId="{0A4D1FB4-5B7A-4CFF-9D31-BDF110ADD793}" destId="{7057B9BF-48BF-4798-AED0-5AEF4678322D}" srcOrd="0" destOrd="0" presId="urn:microsoft.com/office/officeart/2005/8/layout/pyramid1"/>
    <dgm:cxn modelId="{2D2D67E2-E21C-457B-9729-BC9C3AFC3079}" type="presOf" srcId="{AC170668-746A-4ECE-ACBE-A9444C3A58E5}" destId="{30D4C927-E3D0-42CE-8A7F-1537AAD54F10}" srcOrd="1" destOrd="0" presId="urn:microsoft.com/office/officeart/2005/8/layout/pyramid1"/>
    <dgm:cxn modelId="{5A92054F-89CC-4255-8737-56838EEB4A66}" srcId="{1D12906A-2958-4A79-BD50-A57B84DB2047}" destId="{AC026EB6-0F7F-40A2-BDC1-C858AC4F0D8D}" srcOrd="2" destOrd="0" parTransId="{AB509967-20A5-420F-B0F6-614F67E39A90}" sibTransId="{D4887902-A459-4883-9107-F68797C01294}"/>
    <dgm:cxn modelId="{391A5B96-4DE1-4F77-9DA8-74B26CB644FA}" type="presOf" srcId="{0A4D1FB4-5B7A-4CFF-9D31-BDF110ADD793}" destId="{8701C2E9-54F8-42C9-A9FC-229374FA3DE0}" srcOrd="1" destOrd="0" presId="urn:microsoft.com/office/officeart/2005/8/layout/pyramid1"/>
    <dgm:cxn modelId="{D81CB51A-8220-4B43-878B-C6A9EA134C1A}" type="presOf" srcId="{AC170668-746A-4ECE-ACBE-A9444C3A58E5}" destId="{8159491F-91C1-47F7-B61F-56A6E840C178}" srcOrd="0" destOrd="0" presId="urn:microsoft.com/office/officeart/2005/8/layout/pyramid1"/>
    <dgm:cxn modelId="{D9884DEE-7EE3-4708-B0CC-E96C5D5E6234}" type="presOf" srcId="{E29A25E4-A04F-49E6-BE8C-76FA1D04CBFE}" destId="{526D85CA-7CAC-408A-BF57-D3147B5AEF29}" srcOrd="0" destOrd="0" presId="urn:microsoft.com/office/officeart/2005/8/layout/pyramid1"/>
    <dgm:cxn modelId="{14CED52D-82B2-40D7-AE72-45666459FA87}" srcId="{1D12906A-2958-4A79-BD50-A57B84DB2047}" destId="{5E88C09A-D605-4EEB-B788-5BB4A00E346C}" srcOrd="5" destOrd="0" parTransId="{9386565D-48A8-4C49-9104-5A85C252A2EE}" sibTransId="{D5996500-05F1-4A39-B741-C4063BE4701C}"/>
    <dgm:cxn modelId="{5C97EED2-623A-4BF3-99C4-A04485187F11}" type="presOf" srcId="{1D12906A-2958-4A79-BD50-A57B84DB2047}" destId="{3135F19E-49CE-41B3-89DD-06A11E162903}" srcOrd="0" destOrd="0" presId="urn:microsoft.com/office/officeart/2005/8/layout/pyramid1"/>
    <dgm:cxn modelId="{0D0B2278-3A2A-41EE-BEE9-719F82B10D9E}" type="presOf" srcId="{6D7B0597-50DC-46CC-BC4D-D070E31EB122}" destId="{17C3A35A-A963-43A4-9F29-72DBD3F042AE}" srcOrd="0" destOrd="0" presId="urn:microsoft.com/office/officeart/2005/8/layout/pyramid1"/>
    <dgm:cxn modelId="{F9ED4385-8768-4B22-9F99-0BAF177A940C}" srcId="{1D12906A-2958-4A79-BD50-A57B84DB2047}" destId="{AC170668-746A-4ECE-ACBE-A9444C3A58E5}" srcOrd="0" destOrd="0" parTransId="{B226A684-3E44-46CD-92A6-27907523E402}" sibTransId="{9788E082-CC39-42A5-AD93-B88032F744AE}"/>
    <dgm:cxn modelId="{48A7032F-13D1-4D3A-B13F-630A324E9D0C}" type="presOf" srcId="{6D7B0597-50DC-46CC-BC4D-D070E31EB122}" destId="{A217621A-AD53-4795-9AD2-B383822FD30D}" srcOrd="1" destOrd="0" presId="urn:microsoft.com/office/officeart/2005/8/layout/pyramid1"/>
    <dgm:cxn modelId="{71A52A82-6B23-4A9C-A6B7-E4F78AEBE574}" type="presOf" srcId="{AC026EB6-0F7F-40A2-BDC1-C858AC4F0D8D}" destId="{2BEBF6DF-3B26-4EED-AF21-41D022A8D2CE}" srcOrd="0" destOrd="0" presId="urn:microsoft.com/office/officeart/2005/8/layout/pyramid1"/>
    <dgm:cxn modelId="{8F2AC98D-2456-469B-BCD1-E2FE03B0AC62}" srcId="{1D12906A-2958-4A79-BD50-A57B84DB2047}" destId="{E29A25E4-A04F-49E6-BE8C-76FA1D04CBFE}" srcOrd="6" destOrd="0" parTransId="{DB9BE0FE-FDD6-43B2-9744-909DCC369ACC}" sibTransId="{68F60070-8C2B-41DA-A77B-449832A9C0CB}"/>
    <dgm:cxn modelId="{D1D36C7E-E50A-4E11-9280-9CE93AC641D7}" srcId="{1D12906A-2958-4A79-BD50-A57B84DB2047}" destId="{0A4D1FB4-5B7A-4CFF-9D31-BDF110ADD793}" srcOrd="1" destOrd="0" parTransId="{D8530D5F-2E4B-4B2F-9CD1-DA877367AABA}" sibTransId="{E9BA2F3B-9574-4167-9718-3E0276B1EABF}"/>
    <dgm:cxn modelId="{E40150B8-BAD1-4155-9F4B-74C545361319}" srcId="{1D12906A-2958-4A79-BD50-A57B84DB2047}" destId="{0648D7DF-B2A8-4746-8CB0-8170F071485A}" srcOrd="3" destOrd="0" parTransId="{00E87722-8E0E-4975-BE2A-EB49F6944F0E}" sibTransId="{F6CDBE65-5780-4ABF-B894-950BD32E8719}"/>
    <dgm:cxn modelId="{F15C2871-B028-4EFA-B7D7-1C69C8F2B549}" type="presOf" srcId="{5E88C09A-D605-4EEB-B788-5BB4A00E346C}" destId="{F5E57477-1695-4FBE-9CD8-9514E488D485}" srcOrd="0" destOrd="0" presId="urn:microsoft.com/office/officeart/2005/8/layout/pyramid1"/>
    <dgm:cxn modelId="{0311665C-06C7-4290-BFB9-1A05F5558661}" type="presOf" srcId="{0648D7DF-B2A8-4746-8CB0-8170F071485A}" destId="{2A797171-ECD6-4F83-9398-03D380D22A30}" srcOrd="1" destOrd="0" presId="urn:microsoft.com/office/officeart/2005/8/layout/pyramid1"/>
    <dgm:cxn modelId="{7DEEA09D-3F24-4922-9789-EA98D18EEDA6}" type="presOf" srcId="{5E88C09A-D605-4EEB-B788-5BB4A00E346C}" destId="{BAD77BFC-B952-48C4-A6B9-6C4EC947BEFA}" srcOrd="1" destOrd="0" presId="urn:microsoft.com/office/officeart/2005/8/layout/pyramid1"/>
    <dgm:cxn modelId="{87062178-171C-4C65-BE8E-2A63996B4FE7}" type="presOf" srcId="{0648D7DF-B2A8-4746-8CB0-8170F071485A}" destId="{D8B3A2DF-8902-4968-91AE-C79C41D62BEE}" srcOrd="0" destOrd="0" presId="urn:microsoft.com/office/officeart/2005/8/layout/pyramid1"/>
    <dgm:cxn modelId="{F18F6F9E-FF3E-4079-AE0A-3F9F21419278}" type="presParOf" srcId="{3135F19E-49CE-41B3-89DD-06A11E162903}" destId="{AF017E1A-E1CC-471F-9A60-308502C5C76B}" srcOrd="0" destOrd="0" presId="urn:microsoft.com/office/officeart/2005/8/layout/pyramid1"/>
    <dgm:cxn modelId="{00313BA2-8149-40A6-B251-0BD71CF24482}" type="presParOf" srcId="{AF017E1A-E1CC-471F-9A60-308502C5C76B}" destId="{8159491F-91C1-47F7-B61F-56A6E840C178}" srcOrd="0" destOrd="0" presId="urn:microsoft.com/office/officeart/2005/8/layout/pyramid1"/>
    <dgm:cxn modelId="{4A642D90-1144-442D-924D-8CE3C3169FED}" type="presParOf" srcId="{AF017E1A-E1CC-471F-9A60-308502C5C76B}" destId="{30D4C927-E3D0-42CE-8A7F-1537AAD54F10}" srcOrd="1" destOrd="0" presId="urn:microsoft.com/office/officeart/2005/8/layout/pyramid1"/>
    <dgm:cxn modelId="{C45D1D12-5E35-4D4B-A83B-0DE9ACFE3F22}" type="presParOf" srcId="{3135F19E-49CE-41B3-89DD-06A11E162903}" destId="{B347CAE4-EA61-496D-BF25-6A68C1554D4F}" srcOrd="1" destOrd="0" presId="urn:microsoft.com/office/officeart/2005/8/layout/pyramid1"/>
    <dgm:cxn modelId="{4EA92C7E-80C7-4A30-8D6D-A2AA38313C5C}" type="presParOf" srcId="{B347CAE4-EA61-496D-BF25-6A68C1554D4F}" destId="{7057B9BF-48BF-4798-AED0-5AEF4678322D}" srcOrd="0" destOrd="0" presId="urn:microsoft.com/office/officeart/2005/8/layout/pyramid1"/>
    <dgm:cxn modelId="{0251E95D-D5BA-465B-8FDF-A7FD6A90FC17}" type="presParOf" srcId="{B347CAE4-EA61-496D-BF25-6A68C1554D4F}" destId="{8701C2E9-54F8-42C9-A9FC-229374FA3DE0}" srcOrd="1" destOrd="0" presId="urn:microsoft.com/office/officeart/2005/8/layout/pyramid1"/>
    <dgm:cxn modelId="{BD2CB5BF-D1E5-4DB1-BE20-92FAF21AC369}" type="presParOf" srcId="{3135F19E-49CE-41B3-89DD-06A11E162903}" destId="{62FB243E-EE24-4635-A1C8-2E6C1C44FF13}" srcOrd="2" destOrd="0" presId="urn:microsoft.com/office/officeart/2005/8/layout/pyramid1"/>
    <dgm:cxn modelId="{F9089D32-2E66-459B-89D5-701D671EE059}" type="presParOf" srcId="{62FB243E-EE24-4635-A1C8-2E6C1C44FF13}" destId="{2BEBF6DF-3B26-4EED-AF21-41D022A8D2CE}" srcOrd="0" destOrd="0" presId="urn:microsoft.com/office/officeart/2005/8/layout/pyramid1"/>
    <dgm:cxn modelId="{F0D38113-7DEB-4964-AAB3-A57A8FF15C8A}" type="presParOf" srcId="{62FB243E-EE24-4635-A1C8-2E6C1C44FF13}" destId="{A374B0BB-34E3-475A-8B80-5AF9A4A9AB7E}" srcOrd="1" destOrd="0" presId="urn:microsoft.com/office/officeart/2005/8/layout/pyramid1"/>
    <dgm:cxn modelId="{C4927C0C-55FC-47DE-9FEB-0FFA856F81C9}" type="presParOf" srcId="{3135F19E-49CE-41B3-89DD-06A11E162903}" destId="{B7557E96-CCDD-43CB-973E-BC4C31815550}" srcOrd="3" destOrd="0" presId="urn:microsoft.com/office/officeart/2005/8/layout/pyramid1"/>
    <dgm:cxn modelId="{5124EF4C-8EC2-497B-A6A9-F5CA1535DDD5}" type="presParOf" srcId="{B7557E96-CCDD-43CB-973E-BC4C31815550}" destId="{D8B3A2DF-8902-4968-91AE-C79C41D62BEE}" srcOrd="0" destOrd="0" presId="urn:microsoft.com/office/officeart/2005/8/layout/pyramid1"/>
    <dgm:cxn modelId="{90D1DC83-C2DA-4BE9-B386-EE475E2B063C}" type="presParOf" srcId="{B7557E96-CCDD-43CB-973E-BC4C31815550}" destId="{2A797171-ECD6-4F83-9398-03D380D22A30}" srcOrd="1" destOrd="0" presId="urn:microsoft.com/office/officeart/2005/8/layout/pyramid1"/>
    <dgm:cxn modelId="{D08D1799-5E49-4218-B4A2-3D5B302F2704}" type="presParOf" srcId="{3135F19E-49CE-41B3-89DD-06A11E162903}" destId="{FBE122AA-A957-4118-9B32-21D40C650730}" srcOrd="4" destOrd="0" presId="urn:microsoft.com/office/officeart/2005/8/layout/pyramid1"/>
    <dgm:cxn modelId="{ECD2BEA7-5D29-4D0E-88C4-C30B9FDE71EB}" type="presParOf" srcId="{FBE122AA-A957-4118-9B32-21D40C650730}" destId="{17C3A35A-A963-43A4-9F29-72DBD3F042AE}" srcOrd="0" destOrd="0" presId="urn:microsoft.com/office/officeart/2005/8/layout/pyramid1"/>
    <dgm:cxn modelId="{71C783C2-065F-46A2-8FE4-05FFBFB9A696}" type="presParOf" srcId="{FBE122AA-A957-4118-9B32-21D40C650730}" destId="{A217621A-AD53-4795-9AD2-B383822FD30D}" srcOrd="1" destOrd="0" presId="urn:microsoft.com/office/officeart/2005/8/layout/pyramid1"/>
    <dgm:cxn modelId="{CEB0CBB8-DA15-408A-97A7-9BF48D020606}" type="presParOf" srcId="{3135F19E-49CE-41B3-89DD-06A11E162903}" destId="{D345B088-9504-445D-B278-520419A6FB5C}" srcOrd="5" destOrd="0" presId="urn:microsoft.com/office/officeart/2005/8/layout/pyramid1"/>
    <dgm:cxn modelId="{857953DF-86DE-4845-A077-E5ED6F2C05BA}" type="presParOf" srcId="{D345B088-9504-445D-B278-520419A6FB5C}" destId="{F5E57477-1695-4FBE-9CD8-9514E488D485}" srcOrd="0" destOrd="0" presId="urn:microsoft.com/office/officeart/2005/8/layout/pyramid1"/>
    <dgm:cxn modelId="{D9201AB7-748E-4426-B3E4-F155D9092A6A}" type="presParOf" srcId="{D345B088-9504-445D-B278-520419A6FB5C}" destId="{BAD77BFC-B952-48C4-A6B9-6C4EC947BEFA}" srcOrd="1" destOrd="0" presId="urn:microsoft.com/office/officeart/2005/8/layout/pyramid1"/>
    <dgm:cxn modelId="{C7D81498-53D5-428D-BAEB-73CAD5C32B38}" type="presParOf" srcId="{3135F19E-49CE-41B3-89DD-06A11E162903}" destId="{AB743A69-C3B9-4B0A-8FF9-D0BBDC19EA41}" srcOrd="6" destOrd="0" presId="urn:microsoft.com/office/officeart/2005/8/layout/pyramid1"/>
    <dgm:cxn modelId="{B661925A-1932-4D3D-9663-D76D2E47DF3B}" type="presParOf" srcId="{AB743A69-C3B9-4B0A-8FF9-D0BBDC19EA41}" destId="{526D85CA-7CAC-408A-BF57-D3147B5AEF29}" srcOrd="0" destOrd="0" presId="urn:microsoft.com/office/officeart/2005/8/layout/pyramid1"/>
    <dgm:cxn modelId="{F6E91855-B7D8-4564-8AFA-FDA65929BA31}" type="presParOf" srcId="{AB743A69-C3B9-4B0A-8FF9-D0BBDC19EA41}" destId="{183D1478-0847-4EF2-B61B-287EACF63C1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46063C-DAC7-49E1-9419-92C133A9B0B3}">
      <dsp:nvSpPr>
        <dsp:cNvPr id="0" name=""/>
        <dsp:cNvSpPr/>
      </dsp:nvSpPr>
      <dsp:spPr>
        <a:xfrm>
          <a:off x="3989113" y="35798"/>
          <a:ext cx="1483491" cy="1230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2060"/>
              </a:solidFill>
            </a:rPr>
            <a:t>Формулювання стратегічної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2060"/>
              </a:solidFill>
            </a:rPr>
            <a:t> ідеї</a:t>
          </a:r>
          <a:endParaRPr lang="uk-UA" sz="1400" b="1" kern="1200" dirty="0">
            <a:solidFill>
              <a:srgbClr val="002060"/>
            </a:solidFill>
          </a:endParaRPr>
        </a:p>
      </dsp:txBody>
      <dsp:txXfrm>
        <a:off x="3989113" y="35798"/>
        <a:ext cx="1483491" cy="1230113"/>
      </dsp:txXfrm>
    </dsp:sp>
    <dsp:sp modelId="{F17C78AA-AF74-4B7C-B0B3-60CC2149E793}">
      <dsp:nvSpPr>
        <dsp:cNvPr id="0" name=""/>
        <dsp:cNvSpPr/>
      </dsp:nvSpPr>
      <dsp:spPr>
        <a:xfrm>
          <a:off x="1208781" y="-23780"/>
          <a:ext cx="4611243" cy="4611243"/>
        </a:xfrm>
        <a:prstGeom prst="circularArrow">
          <a:avLst>
            <a:gd name="adj1" fmla="val 5202"/>
            <a:gd name="adj2" fmla="val 336040"/>
            <a:gd name="adj3" fmla="val 21308166"/>
            <a:gd name="adj4" fmla="val 19813471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DEF7E-8275-45B0-9E95-BBE2FFC191F8}">
      <dsp:nvSpPr>
        <dsp:cNvPr id="0" name=""/>
        <dsp:cNvSpPr/>
      </dsp:nvSpPr>
      <dsp:spPr>
        <a:xfrm>
          <a:off x="4848887" y="2308146"/>
          <a:ext cx="1230113" cy="1230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2060"/>
              </a:solidFill>
            </a:rPr>
            <a:t>Визначення та розроблення стратегії </a:t>
          </a:r>
          <a:endParaRPr lang="uk-UA" sz="1400" b="1" kern="1200" dirty="0">
            <a:solidFill>
              <a:srgbClr val="002060"/>
            </a:solidFill>
          </a:endParaRPr>
        </a:p>
      </dsp:txBody>
      <dsp:txXfrm>
        <a:off x="4848887" y="2308146"/>
        <a:ext cx="1230113" cy="1230113"/>
      </dsp:txXfrm>
    </dsp:sp>
    <dsp:sp modelId="{002FBE55-844D-4A20-BA41-41F2781A3232}">
      <dsp:nvSpPr>
        <dsp:cNvPr id="0" name=""/>
        <dsp:cNvSpPr/>
      </dsp:nvSpPr>
      <dsp:spPr>
        <a:xfrm>
          <a:off x="1198066" y="9528"/>
          <a:ext cx="4611243" cy="4611243"/>
        </a:xfrm>
        <a:prstGeom prst="circularArrow">
          <a:avLst>
            <a:gd name="adj1" fmla="val 5202"/>
            <a:gd name="adj2" fmla="val 336040"/>
            <a:gd name="adj3" fmla="val 3811314"/>
            <a:gd name="adj4" fmla="val 2203073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836DE-2B7E-42AB-B3FC-3352CF04E5AE}">
      <dsp:nvSpPr>
        <dsp:cNvPr id="0" name=""/>
        <dsp:cNvSpPr/>
      </dsp:nvSpPr>
      <dsp:spPr>
        <a:xfrm>
          <a:off x="2824047" y="3736613"/>
          <a:ext cx="1408688" cy="1230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2060"/>
              </a:solidFill>
            </a:rPr>
            <a:t>Впровадження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2060"/>
              </a:solidFill>
            </a:rPr>
            <a:t>та реалізація стратегії</a:t>
          </a:r>
          <a:endParaRPr lang="uk-UA" sz="1400" b="1" kern="1200" dirty="0">
            <a:solidFill>
              <a:srgbClr val="002060"/>
            </a:solidFill>
          </a:endParaRPr>
        </a:p>
      </dsp:txBody>
      <dsp:txXfrm>
        <a:off x="2824047" y="3736613"/>
        <a:ext cx="1408688" cy="1230113"/>
      </dsp:txXfrm>
    </dsp:sp>
    <dsp:sp modelId="{14A45C19-8B3E-4B87-B9D4-B5EFDBFD5CD1}">
      <dsp:nvSpPr>
        <dsp:cNvPr id="0" name=""/>
        <dsp:cNvSpPr/>
      </dsp:nvSpPr>
      <dsp:spPr>
        <a:xfrm>
          <a:off x="1222770" y="287"/>
          <a:ext cx="4611243" cy="4611243"/>
        </a:xfrm>
        <a:prstGeom prst="circularArrow">
          <a:avLst>
            <a:gd name="adj1" fmla="val 5202"/>
            <a:gd name="adj2" fmla="val 336040"/>
            <a:gd name="adj3" fmla="val 8210037"/>
            <a:gd name="adj4" fmla="val 6608325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07B35-4EBB-472E-B7DD-E66AFC3AF073}">
      <dsp:nvSpPr>
        <dsp:cNvPr id="0" name=""/>
        <dsp:cNvSpPr/>
      </dsp:nvSpPr>
      <dsp:spPr>
        <a:xfrm>
          <a:off x="967701" y="2323027"/>
          <a:ext cx="1230113" cy="1230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err="1" smtClean="0">
              <a:solidFill>
                <a:srgbClr val="002060"/>
              </a:solidFill>
            </a:rPr>
            <a:t>Оцінка</a:t>
          </a:r>
          <a:r>
            <a:rPr lang="ru-RU" sz="1400" b="1" i="0" kern="1200" dirty="0" smtClean="0">
              <a:solidFill>
                <a:srgbClr val="002060"/>
              </a:solidFill>
            </a:rPr>
            <a:t> та контроль </a:t>
          </a:r>
          <a:r>
            <a:rPr lang="ru-RU" sz="1400" b="1" i="0" kern="1200" dirty="0" err="1" smtClean="0">
              <a:solidFill>
                <a:srgbClr val="002060"/>
              </a:solidFill>
            </a:rPr>
            <a:t>реалізації</a:t>
          </a:r>
          <a:r>
            <a:rPr lang="ru-RU" sz="1400" b="1" i="0" kern="1200" dirty="0" smtClean="0">
              <a:solidFill>
                <a:srgbClr val="002060"/>
              </a:solidFill>
            </a:rPr>
            <a:t> стратегії</a:t>
          </a:r>
          <a:endParaRPr lang="uk-UA" sz="1400" b="1" kern="1200" dirty="0">
            <a:solidFill>
              <a:srgbClr val="002060"/>
            </a:solidFill>
          </a:endParaRPr>
        </a:p>
      </dsp:txBody>
      <dsp:txXfrm>
        <a:off x="967701" y="2323027"/>
        <a:ext cx="1230113" cy="1230113"/>
      </dsp:txXfrm>
    </dsp:sp>
    <dsp:sp modelId="{C79F8175-993A-4B24-B86A-39C14D11FE6C}">
      <dsp:nvSpPr>
        <dsp:cNvPr id="0" name=""/>
        <dsp:cNvSpPr/>
      </dsp:nvSpPr>
      <dsp:spPr>
        <a:xfrm>
          <a:off x="1222770" y="287"/>
          <a:ext cx="4611243" cy="4611243"/>
        </a:xfrm>
        <a:prstGeom prst="circularArrow">
          <a:avLst>
            <a:gd name="adj1" fmla="val 5202"/>
            <a:gd name="adj2" fmla="val 336040"/>
            <a:gd name="adj3" fmla="val 12297270"/>
            <a:gd name="adj4" fmla="val 10771234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656CC-3C36-48A0-BAE9-27644FB6B4DC}">
      <dsp:nvSpPr>
        <dsp:cNvPr id="0" name=""/>
        <dsp:cNvSpPr/>
      </dsp:nvSpPr>
      <dsp:spPr>
        <a:xfrm>
          <a:off x="1710867" y="35798"/>
          <a:ext cx="1230113" cy="1230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2060"/>
              </a:solidFill>
            </a:rPr>
            <a:t>Стратегічний аналіз</a:t>
          </a:r>
          <a:endParaRPr lang="uk-UA" sz="1400" b="1" kern="1200" dirty="0">
            <a:solidFill>
              <a:srgbClr val="002060"/>
            </a:solidFill>
          </a:endParaRPr>
        </a:p>
      </dsp:txBody>
      <dsp:txXfrm>
        <a:off x="1710867" y="35798"/>
        <a:ext cx="1230113" cy="1230113"/>
      </dsp:txXfrm>
    </dsp:sp>
    <dsp:sp modelId="{C537B11F-B154-423D-9412-4A8EA7459CB3}">
      <dsp:nvSpPr>
        <dsp:cNvPr id="0" name=""/>
        <dsp:cNvSpPr/>
      </dsp:nvSpPr>
      <dsp:spPr>
        <a:xfrm>
          <a:off x="1222770" y="287"/>
          <a:ext cx="4611243" cy="4611243"/>
        </a:xfrm>
        <a:prstGeom prst="circularArrow">
          <a:avLst>
            <a:gd name="adj1" fmla="val 5202"/>
            <a:gd name="adj2" fmla="val 336040"/>
            <a:gd name="adj3" fmla="val 16644867"/>
            <a:gd name="adj4" fmla="val 15198806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59491F-91C1-47F7-B61F-56A6E840C178}">
      <dsp:nvSpPr>
        <dsp:cNvPr id="0" name=""/>
        <dsp:cNvSpPr/>
      </dsp:nvSpPr>
      <dsp:spPr>
        <a:xfrm>
          <a:off x="973591" y="0"/>
          <a:ext cx="324530" cy="298336"/>
        </a:xfrm>
        <a:prstGeom prst="trapezoid">
          <a:avLst>
            <a:gd name="adj" fmla="val 5439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Візія</a:t>
          </a:r>
          <a:endParaRPr kumimoji="0" lang="ru-RU" sz="8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973591" y="0"/>
        <a:ext cx="324530" cy="298336"/>
      </dsp:txXfrm>
    </dsp:sp>
    <dsp:sp modelId="{7057B9BF-48BF-4798-AED0-5AEF4678322D}">
      <dsp:nvSpPr>
        <dsp:cNvPr id="0" name=""/>
        <dsp:cNvSpPr/>
      </dsp:nvSpPr>
      <dsp:spPr>
        <a:xfrm>
          <a:off x="811326" y="298336"/>
          <a:ext cx="649061" cy="298336"/>
        </a:xfrm>
        <a:prstGeom prst="trapezoid">
          <a:avLst>
            <a:gd name="adj" fmla="val 5439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Цінності</a:t>
          </a:r>
          <a:endParaRPr kumimoji="0" lang="ru-RU" sz="8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924912" y="298336"/>
        <a:ext cx="421889" cy="298336"/>
      </dsp:txXfrm>
    </dsp:sp>
    <dsp:sp modelId="{2BEBF6DF-3B26-4EED-AF21-41D022A8D2CE}">
      <dsp:nvSpPr>
        <dsp:cNvPr id="0" name=""/>
        <dsp:cNvSpPr/>
      </dsp:nvSpPr>
      <dsp:spPr>
        <a:xfrm>
          <a:off x="649061" y="596673"/>
          <a:ext cx="973591" cy="298336"/>
        </a:xfrm>
        <a:prstGeom prst="trapezoid">
          <a:avLst>
            <a:gd name="adj" fmla="val 5439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Місія</a:t>
          </a:r>
          <a:endParaRPr kumimoji="0" lang="ru-RU" sz="8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819439" y="596673"/>
        <a:ext cx="632834" cy="298336"/>
      </dsp:txXfrm>
    </dsp:sp>
    <dsp:sp modelId="{D8B3A2DF-8902-4968-91AE-C79C41D62BEE}">
      <dsp:nvSpPr>
        <dsp:cNvPr id="0" name=""/>
        <dsp:cNvSpPr/>
      </dsp:nvSpPr>
      <dsp:spPr>
        <a:xfrm>
          <a:off x="486795" y="895010"/>
          <a:ext cx="1298122" cy="298336"/>
        </a:xfrm>
        <a:prstGeom prst="trapezoid">
          <a:avLst>
            <a:gd name="adj" fmla="val 5439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8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Стратегія</a:t>
          </a:r>
          <a:endParaRPr kumimoji="0" lang="ru-RU" sz="8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713967" y="895010"/>
        <a:ext cx="843779" cy="298336"/>
      </dsp:txXfrm>
    </dsp:sp>
    <dsp:sp modelId="{17C3A35A-A963-43A4-9F29-72DBD3F042AE}">
      <dsp:nvSpPr>
        <dsp:cNvPr id="0" name=""/>
        <dsp:cNvSpPr/>
      </dsp:nvSpPr>
      <dsp:spPr>
        <a:xfrm>
          <a:off x="324530" y="1193347"/>
          <a:ext cx="1622652" cy="298336"/>
        </a:xfrm>
        <a:prstGeom prst="trapezoid">
          <a:avLst>
            <a:gd name="adj" fmla="val 5439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8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Збалансована система індикаторів</a:t>
          </a:r>
          <a:endParaRPr kumimoji="0" lang="ru-RU" sz="8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608494" y="1193347"/>
        <a:ext cx="1054724" cy="298336"/>
      </dsp:txXfrm>
    </dsp:sp>
    <dsp:sp modelId="{F5E57477-1695-4FBE-9CD8-9514E488D485}">
      <dsp:nvSpPr>
        <dsp:cNvPr id="0" name=""/>
        <dsp:cNvSpPr/>
      </dsp:nvSpPr>
      <dsp:spPr>
        <a:xfrm>
          <a:off x="162265" y="1491684"/>
          <a:ext cx="1947183" cy="298336"/>
        </a:xfrm>
        <a:prstGeom prst="trapezoid">
          <a:avLst>
            <a:gd name="adj" fmla="val 5439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Стратегічні ініціативи</a:t>
          </a:r>
          <a:endParaRPr kumimoji="0" lang="ru-RU" sz="8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503022" y="1491684"/>
        <a:ext cx="1265669" cy="298336"/>
      </dsp:txXfrm>
    </dsp:sp>
    <dsp:sp modelId="{526D85CA-7CAC-408A-BF57-D3147B5AEF29}">
      <dsp:nvSpPr>
        <dsp:cNvPr id="0" name=""/>
        <dsp:cNvSpPr/>
      </dsp:nvSpPr>
      <dsp:spPr>
        <a:xfrm>
          <a:off x="0" y="1790021"/>
          <a:ext cx="2271714" cy="298336"/>
        </a:xfrm>
        <a:prstGeom prst="trapezoid">
          <a:avLst>
            <a:gd name="adj" fmla="val 5439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Персональні цілі</a:t>
          </a:r>
          <a:endParaRPr kumimoji="0" lang="ru-RU" sz="8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397549" y="1790021"/>
        <a:ext cx="1476614" cy="298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B6301-7B6B-495A-BE2C-D7DF1680BDFF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CCC69-9EEC-45FE-8236-735792EF6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60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Місце для нотаток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uk-UA" altLang="ru-RU" smtClean="0"/>
          </a:p>
        </p:txBody>
      </p:sp>
      <p:sp>
        <p:nvSpPr>
          <p:cNvPr id="47108" name="Місце для номера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062E8DC-2051-4C5B-B794-045F23732C5E}" type="slidenum">
              <a:rPr lang="ru-RU" altLang="ru-RU" smtClean="0"/>
              <a:pPr eaLnBrk="1" hangingPunct="1"/>
              <a:t>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Місце для нотаток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uk-UA" altLang="ru-RU" smtClean="0"/>
          </a:p>
        </p:txBody>
      </p:sp>
      <p:sp>
        <p:nvSpPr>
          <p:cNvPr id="47108" name="Місце для номера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062E8DC-2051-4C5B-B794-045F23732C5E}" type="slidenum">
              <a:rPr lang="ru-RU" altLang="ru-RU" smtClean="0"/>
              <a:pPr eaLnBrk="1" hangingPunct="1"/>
              <a:t>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Місце для нотаток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 altLang="ru-RU" smtClean="0"/>
          </a:p>
        </p:txBody>
      </p:sp>
      <p:sp>
        <p:nvSpPr>
          <p:cNvPr id="53252" name="Місце для номера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B49BDFB-0F19-4BF3-A73D-8B85983C25DF}" type="slidenum">
              <a:rPr lang="ru-RU" altLang="ru-RU" smtClean="0"/>
              <a:pPr eaLnBrk="1" hangingPunct="1"/>
              <a:t>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Місце для нотаток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uk-UA" altLang="ru-RU" smtClean="0"/>
          </a:p>
        </p:txBody>
      </p:sp>
      <p:sp>
        <p:nvSpPr>
          <p:cNvPr id="47108" name="Місце для номера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062E8DC-2051-4C5B-B794-045F23732C5E}" type="slidenum">
              <a:rPr lang="ru-RU" altLang="ru-RU" smtClean="0"/>
              <a:pPr eaLnBrk="1" hangingPunct="1"/>
              <a:t>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Місце для нотаток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uk-UA" altLang="ru-RU" smtClean="0"/>
          </a:p>
        </p:txBody>
      </p:sp>
      <p:sp>
        <p:nvSpPr>
          <p:cNvPr id="46084" name="Місце для номера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8355011-077A-4F9A-8643-2E1A5372C332}" type="slidenum">
              <a:rPr lang="ru-RU" altLang="ru-RU" smtClean="0"/>
              <a:pPr eaLnBrk="1" hangingPunct="1"/>
              <a:t>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ru-RU" smtClean="0"/>
          </a:p>
        </p:txBody>
      </p:sp>
      <p:sp>
        <p:nvSpPr>
          <p:cNvPr id="25604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6B35DDE-53EB-41C5-9117-E6C62D98A916}" type="slidenum">
              <a:rPr lang="en-US" altLang="uk-UA" smtClean="0">
                <a:latin typeface="Calibri" pitchFamily="34" charset="0"/>
              </a:rPr>
              <a:pPr/>
              <a:t>8</a:t>
            </a:fld>
            <a:endParaRPr lang="en-US" altLang="uk-UA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Місце для нотаток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uk-UA" altLang="ru-RU" smtClean="0"/>
          </a:p>
        </p:txBody>
      </p:sp>
      <p:sp>
        <p:nvSpPr>
          <p:cNvPr id="47108" name="Місце для номера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062E8DC-2051-4C5B-B794-045F23732C5E}" type="slidenum">
              <a:rPr lang="ru-RU" altLang="ru-RU" smtClean="0"/>
              <a:pPr eaLnBrk="1" hangingPunct="1"/>
              <a:t>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ru-RU" smtClean="0"/>
              <a:t>Напряму повязано із тим, що бібліотеки займають досить слабку позицію в суспільстві.</a:t>
            </a:r>
          </a:p>
          <a:p>
            <a:r>
              <a:rPr lang="uk-UA" altLang="ru-RU" smtClean="0"/>
              <a:t>15% - достатня критична маса, щоб змінити ситуацію</a:t>
            </a:r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08A5AA4-FB48-4C54-A9B7-82AB2D0E06E0}" type="slidenum">
              <a:rPr lang="en-US" altLang="uk-UA" smtClean="0">
                <a:latin typeface="Calibri" pitchFamily="34" charset="0"/>
              </a:rPr>
              <a:pPr/>
              <a:t>13</a:t>
            </a:fld>
            <a:endParaRPr lang="en-US" altLang="uk-UA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4BD462C-3C97-44C5-B50E-B2F217F31228}" type="slidenum">
              <a:rPr lang="en-US" altLang="uk-UA" smtClean="0">
                <a:latin typeface="Calibri" pitchFamily="34" charset="0"/>
              </a:rPr>
              <a:pPr/>
              <a:t>14</a:t>
            </a:fld>
            <a:endParaRPr lang="en-US" altLang="uk-UA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59DF0AA-C5BB-4F3F-9F13-3FBE329A7C9C}" type="slidenum">
              <a:rPr lang="en-US" altLang="uk-UA" smtClean="0">
                <a:latin typeface="Calibri" pitchFamily="34" charset="0"/>
              </a:rPr>
              <a:pPr/>
              <a:t>15</a:t>
            </a:fld>
            <a:endParaRPr lang="en-US" altLang="uk-UA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ru-RU" dirty="0" smtClean="0"/>
              <a:t>2 з 4 бібліотек, які не маю власної стратегії/ стратегічного плану сьогодні, працюють над їх розробленням. </a:t>
            </a:r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658F3CA-368E-48D9-B6C5-BDA5605990FB}" type="slidenum">
              <a:rPr lang="en-US" altLang="uk-UA" smtClean="0">
                <a:latin typeface="Calibri" pitchFamily="34" charset="0"/>
              </a:rPr>
              <a:pPr/>
              <a:t>17</a:t>
            </a:fld>
            <a:endParaRPr lang="en-US" altLang="uk-UA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658F3CA-368E-48D9-B6C5-BDA5605990FB}" type="slidenum">
              <a:rPr lang="en-US" altLang="uk-UA" smtClean="0">
                <a:latin typeface="Calibri" pitchFamily="34" charset="0"/>
              </a:rPr>
              <a:pPr/>
              <a:t>18</a:t>
            </a:fld>
            <a:endParaRPr lang="en-US" altLang="uk-UA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165BD2E-2A8D-44D1-911C-0736B0136A71}" type="slidenum">
              <a:rPr lang="en-US" altLang="uk-UA" smtClean="0">
                <a:latin typeface="Calibri" pitchFamily="34" charset="0"/>
              </a:rPr>
              <a:pPr/>
              <a:t>24</a:t>
            </a:fld>
            <a:endParaRPr lang="en-US" altLang="uk-UA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Місце для нотаток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uk-UA" altLang="ru-RU" smtClean="0"/>
          </a:p>
        </p:txBody>
      </p:sp>
      <p:sp>
        <p:nvSpPr>
          <p:cNvPr id="47108" name="Місце для номера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062E8DC-2051-4C5B-B794-045F23732C5E}" type="slidenum">
              <a:rPr lang="ru-RU" altLang="ru-RU" smtClean="0"/>
              <a:pPr eaLnBrk="1" hangingPunct="1"/>
              <a:t>26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E4D3118-F33F-45F5-BBCF-0244CC88A9C1}" type="slidenum">
              <a:rPr lang="uk-UA" altLang="uk-UA" smtClean="0">
                <a:latin typeface="Calibri" pitchFamily="34" charset="0"/>
              </a:rPr>
              <a:pPr/>
              <a:t>32</a:t>
            </a:fld>
            <a:endParaRPr lang="uk-UA" altLang="uk-UA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397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40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062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28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13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020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593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51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31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668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90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5E5C6-8ED1-46C1-A377-6691F73A9B6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A109E-D0B7-4CB8-813B-07C2B89B5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2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oleObject" Target="../embeddings/Microsoft_Excel_97-2003_Worksheet1.xls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png"/><Relationship Id="rId5" Type="http://schemas.openxmlformats.org/officeDocument/2006/relationships/oleObject" Target="../embeddings/Microsoft_Excel_97-2003_Worksheet2.xls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Microsoft_Excel_97-2003_Worksheet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oleObject" Target="../embeddings/Microsoft_Excel_97-2003_Worksheet4.xls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jpe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png"/><Relationship Id="rId5" Type="http://schemas.openxmlformats.org/officeDocument/2006/relationships/oleObject" Target="../embeddings/Microsoft_Excel_97-2003_Worksheet7.xls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3.png"/><Relationship Id="rId4" Type="http://schemas.openxmlformats.org/officeDocument/2006/relationships/oleObject" Target="../embeddings/Microsoft_Excel_97-2003_Worksheet8.xls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png"/><Relationship Id="rId4" Type="http://schemas.openxmlformats.org/officeDocument/2006/relationships/oleObject" Target="../embeddings/Microsoft_Excel_97-2003_Worksheet9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png"/><Relationship Id="rId4" Type="http://schemas.openxmlformats.org/officeDocument/2006/relationships/oleObject" Target="../embeddings/Microsoft_Excel_97-2003_Worksheet10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1.xls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Microsoft_Excel_97-2003_Worksheet12.xls"/><Relationship Id="rId5" Type="http://schemas.openxmlformats.org/officeDocument/2006/relationships/image" Target="../media/image1.jpe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Microsoft_Excel_97-2003_Worksheet14.xls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jpeg"/><Relationship Id="rId5" Type="http://schemas.openxmlformats.org/officeDocument/2006/relationships/image" Target="../media/image18.png"/><Relationship Id="rId4" Type="http://schemas.openxmlformats.org/officeDocument/2006/relationships/oleObject" Target="../embeddings/Microsoft_Excel_97-2003_Worksheet13.xls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0.png"/><Relationship Id="rId4" Type="http://schemas.openxmlformats.org/officeDocument/2006/relationships/oleObject" Target="../embeddings/Microsoft_Excel_97-2003_Worksheet15.xls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11566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uk-UA" altLang="uk-UA" sz="3200" b="1" dirty="0" smtClean="0">
                <a:solidFill>
                  <a:srgbClr val="B0185D"/>
                </a:solidFill>
                <a:cs typeface="Arial" charset="0"/>
              </a:rPr>
              <a:t>Стратегічне управління в українських бібліотеках</a:t>
            </a:r>
            <a:r>
              <a:rPr lang="ru-RU" altLang="uk-UA" sz="3200" b="1" dirty="0" smtClean="0">
                <a:solidFill>
                  <a:srgbClr val="B0185D"/>
                </a:solidFill>
                <a:cs typeface="Arial" charset="0"/>
              </a:rPr>
              <a:t>: </a:t>
            </a:r>
            <a:r>
              <a:rPr lang="en-US" altLang="uk-UA" b="1" dirty="0" smtClean="0">
                <a:solidFill>
                  <a:srgbClr val="B0185D"/>
                </a:solidFill>
                <a:cs typeface="Arial" charset="0"/>
              </a:rPr>
              <a:t/>
            </a:r>
            <a:br>
              <a:rPr lang="en-US" altLang="uk-UA" b="1" dirty="0" smtClean="0">
                <a:solidFill>
                  <a:srgbClr val="B0185D"/>
                </a:solidFill>
                <a:cs typeface="Arial" charset="0"/>
              </a:rPr>
            </a:br>
            <a:r>
              <a:rPr lang="uk-UA" altLang="uk-UA" sz="3200" b="1" dirty="0" smtClean="0">
                <a:solidFill>
                  <a:srgbClr val="B0185D"/>
                </a:solidFill>
                <a:cs typeface="Arial" charset="0"/>
              </a:rPr>
              <a:t>хто? для чого? і як?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3886200"/>
            <a:ext cx="5544616" cy="1198984"/>
          </a:xfrm>
          <a:solidFill>
            <a:schemeClr val="bg1"/>
          </a:solidFill>
        </p:spPr>
        <p:txBody>
          <a:bodyPr/>
          <a:lstStyle/>
          <a:p>
            <a:r>
              <a:rPr lang="uk-UA" sz="2800" b="1" i="1" dirty="0" smtClean="0">
                <a:solidFill>
                  <a:srgbClr val="002060"/>
                </a:solidFill>
                <a:cs typeface="Arial" pitchFamily="34" charset="0"/>
              </a:rPr>
              <a:t>Оксана Бруй</a:t>
            </a:r>
            <a:br>
              <a:rPr lang="uk-UA" sz="2800" b="1" i="1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uk-UA" sz="2800" b="1" i="1" dirty="0" smtClean="0">
                <a:solidFill>
                  <a:srgbClr val="002060"/>
                </a:solidFill>
                <a:cs typeface="Arial" pitchFamily="34" charset="0"/>
              </a:rPr>
              <a:t>Одеса, 2017</a:t>
            </a:r>
            <a:endParaRPr lang="en-US" sz="2800" b="1" i="1" dirty="0" smtClean="0">
              <a:solidFill>
                <a:srgbClr val="002060"/>
              </a:solidFill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5" name="Рисунок 3" descr="Faceboo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56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314" y="1052736"/>
            <a:ext cx="8091486" cy="5073427"/>
          </a:xfrm>
          <a:solidFill>
            <a:schemeClr val="bg1"/>
          </a:solidFill>
        </p:spPr>
        <p:txBody>
          <a:bodyPr/>
          <a:lstStyle/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ru-RU" dirty="0" err="1" smtClean="0">
                <a:solidFill>
                  <a:srgbClr val="002060"/>
                </a:solidFill>
              </a:rPr>
              <a:t>Бібліотека</a:t>
            </a:r>
            <a:r>
              <a:rPr lang="ru-RU" dirty="0" smtClean="0">
                <a:solidFill>
                  <a:srgbClr val="002060"/>
                </a:solidFill>
              </a:rPr>
              <a:t> 21 ст. і </a:t>
            </a:r>
            <a:r>
              <a:rPr lang="ru-RU" dirty="0" err="1" smtClean="0">
                <a:solidFill>
                  <a:srgbClr val="002060"/>
                </a:solidFill>
              </a:rPr>
              <a:t>стратегічне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управління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ru-RU" sz="1000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ru-RU" dirty="0" err="1" smtClean="0">
                <a:solidFill>
                  <a:srgbClr val="002060"/>
                </a:solidFill>
              </a:rPr>
              <a:t>Стратегічне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управління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українських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бібліотеках</a:t>
            </a:r>
            <a:r>
              <a:rPr lang="ru-RU" dirty="0" smtClean="0">
                <a:solidFill>
                  <a:srgbClr val="002060"/>
                </a:solidFill>
              </a:rPr>
              <a:t> – </a:t>
            </a:r>
            <a:r>
              <a:rPr lang="ru-RU" dirty="0" err="1" smtClean="0">
                <a:solidFill>
                  <a:srgbClr val="002060"/>
                </a:solidFill>
              </a:rPr>
              <a:t>онлайнове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опитування</a:t>
            </a:r>
            <a:endParaRPr lang="ru-RU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ru-RU" sz="1000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uk-UA" dirty="0" smtClean="0">
                <a:solidFill>
                  <a:srgbClr val="002060"/>
                </a:solidFill>
              </a:rPr>
              <a:t>Висновки</a:t>
            </a:r>
            <a:endParaRPr lang="ru-RU" dirty="0" smtClean="0">
              <a:solidFill>
                <a:srgbClr val="002060"/>
              </a:solidFill>
            </a:endParaRPr>
          </a:p>
          <a:p>
            <a:pPr marL="457200" lvl="1" indent="0" eaLnBrk="1" hangingPunct="1">
              <a:buFontTx/>
              <a:buNone/>
              <a:defRPr/>
            </a:pPr>
            <a:endParaRPr lang="ru-RU" sz="1600" dirty="0" smtClean="0">
              <a:solidFill>
                <a:srgbClr val="002060"/>
              </a:solidFill>
            </a:endParaRPr>
          </a:p>
        </p:txBody>
      </p:sp>
      <p:pic>
        <p:nvPicPr>
          <p:cNvPr id="5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919413"/>
            <a:ext cx="4187825" cy="358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43438" y="6021388"/>
            <a:ext cx="4187825" cy="503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002060"/>
                </a:solidFill>
              </a:rPr>
              <a:t>ЧИ МАЄТЕ ВИ ПЛАН, МІСТЕР ФІКС?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69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314" y="1052736"/>
            <a:ext cx="8091486" cy="5073427"/>
          </a:xfrm>
          <a:solidFill>
            <a:schemeClr val="bg1"/>
          </a:solidFill>
        </p:spPr>
        <p:txBody>
          <a:bodyPr/>
          <a:lstStyle/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Бібліотека</a:t>
            </a:r>
            <a:r>
              <a:rPr 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21 ст. і </a:t>
            </a:r>
            <a:r>
              <a:rPr 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стратегічне</a:t>
            </a:r>
            <a:r>
              <a:rPr 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управління</a:t>
            </a:r>
            <a:r>
              <a:rPr 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ru-RU" sz="1000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ru-RU" dirty="0" err="1" smtClean="0">
                <a:solidFill>
                  <a:srgbClr val="002060"/>
                </a:solidFill>
              </a:rPr>
              <a:t>Стратегічне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управління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українських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бібліотеках</a:t>
            </a:r>
            <a:r>
              <a:rPr lang="ru-RU" dirty="0" smtClean="0">
                <a:solidFill>
                  <a:srgbClr val="002060"/>
                </a:solidFill>
              </a:rPr>
              <a:t> – </a:t>
            </a:r>
            <a:r>
              <a:rPr lang="ru-RU" dirty="0" err="1" smtClean="0">
                <a:solidFill>
                  <a:srgbClr val="002060"/>
                </a:solidFill>
              </a:rPr>
              <a:t>онлайнове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опитування</a:t>
            </a:r>
            <a:endParaRPr lang="ru-RU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ru-RU" sz="1000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uk-UA" dirty="0" smtClean="0">
                <a:solidFill>
                  <a:srgbClr val="002060"/>
                </a:solidFill>
              </a:rPr>
              <a:t>Висновки</a:t>
            </a:r>
            <a:endParaRPr lang="ru-RU" dirty="0" smtClean="0">
              <a:solidFill>
                <a:srgbClr val="002060"/>
              </a:solidFill>
            </a:endParaRPr>
          </a:p>
          <a:p>
            <a:pPr marL="457200" lvl="1" indent="0" eaLnBrk="1" hangingPunct="1">
              <a:buFontTx/>
              <a:buNone/>
              <a:defRPr/>
            </a:pPr>
            <a:endParaRPr lang="ru-RU" sz="1600" dirty="0" smtClean="0">
              <a:solidFill>
                <a:srgbClr val="002060"/>
              </a:solidFill>
            </a:endParaRPr>
          </a:p>
        </p:txBody>
      </p:sp>
      <p:pic>
        <p:nvPicPr>
          <p:cNvPr id="5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38898"/>
            <a:ext cx="4425105" cy="33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97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uk-UA" altLang="uk-UA" sz="3200" b="1" dirty="0" smtClean="0">
                <a:solidFill>
                  <a:srgbClr val="B0185D"/>
                </a:solidFill>
              </a:rPr>
              <a:t>Бібліотека 21 ст. – </a:t>
            </a:r>
            <a:br>
              <a:rPr lang="uk-UA" altLang="uk-UA" sz="3200" b="1" dirty="0" smtClean="0">
                <a:solidFill>
                  <a:srgbClr val="B0185D"/>
                </a:solidFill>
              </a:rPr>
            </a:br>
            <a:r>
              <a:rPr lang="uk-UA" altLang="uk-UA" sz="3200" b="1" dirty="0" smtClean="0">
                <a:solidFill>
                  <a:srgbClr val="B0185D"/>
                </a:solidFill>
              </a:rPr>
              <a:t>процесно-орієнтована система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uk-UA" altLang="ru-RU" sz="2800" dirty="0" smtClean="0">
                <a:solidFill>
                  <a:srgbClr val="002060"/>
                </a:solidFill>
              </a:rPr>
              <a:t>Процесно-орієнтований підхід – </a:t>
            </a:r>
            <a:endParaRPr lang="en-US" altLang="ru-RU" sz="2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uk-UA" altLang="ru-RU" sz="2800" dirty="0" smtClean="0">
                <a:solidFill>
                  <a:srgbClr val="002060"/>
                </a:solidFill>
              </a:rPr>
              <a:t>управління бізнес-процесами та проектами</a:t>
            </a:r>
          </a:p>
          <a:p>
            <a:pPr marL="857250" lvl="1" indent="-457200" algn="just"/>
            <a:endParaRPr lang="en-US" altLang="ru-RU" sz="2400" dirty="0" smtClean="0">
              <a:solidFill>
                <a:srgbClr val="002060"/>
              </a:solidFill>
            </a:endParaRPr>
          </a:p>
          <a:p>
            <a:pPr marL="857250" lvl="1" indent="-457200" algn="just"/>
            <a:endParaRPr lang="en-US" altLang="ru-RU" sz="2400" dirty="0">
              <a:solidFill>
                <a:srgbClr val="002060"/>
              </a:solidFill>
            </a:endParaRPr>
          </a:p>
          <a:p>
            <a:pPr lvl="1" indent="-342900" algn="just">
              <a:buFont typeface="Wingdings" panose="05000000000000000000" pitchFamily="2" charset="2"/>
              <a:buChar char="ü"/>
            </a:pPr>
            <a:r>
              <a:rPr lang="uk-UA" altLang="ru-RU" sz="2400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Бізнес-процес </a:t>
            </a:r>
            <a:r>
              <a:rPr lang="uk-UA" altLang="ru-RU" sz="2400" dirty="0" smtClean="0">
                <a:solidFill>
                  <a:srgbClr val="002060"/>
                </a:solidFill>
              </a:rPr>
              <a:t>– систематизована послідовність виконання функціональних операцій для перетворення ресурсів організації (вхідних продуктів) в продукти та послуги (вихідні продукти), які є необхідними для споживачів в середині організації та за її межами</a:t>
            </a:r>
            <a:endParaRPr lang="ru-RU" altLang="ru-RU" sz="24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5" name="Рисунок 3" descr="Faceboo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416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defRPr/>
            </a:pPr>
            <a:endParaRPr lang="uk-UA" sz="2000" dirty="0" smtClean="0">
              <a:solidFill>
                <a:srgbClr val="002060"/>
              </a:solidFill>
            </a:endParaRPr>
          </a:p>
          <a:p>
            <a:pPr eaLnBrk="1" hangingPunct="1">
              <a:buFontTx/>
              <a:buNone/>
              <a:defRPr/>
            </a:pPr>
            <a:endParaRPr lang="uk-UA" sz="2400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endParaRPr lang="ru-RU" sz="2000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endParaRPr lang="ru-RU" sz="2000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endParaRPr lang="uk-UA" sz="2000" dirty="0" smtClean="0">
              <a:solidFill>
                <a:srgbClr val="002060"/>
              </a:solidFill>
            </a:endParaRPr>
          </a:p>
          <a:p>
            <a:pPr marL="0" indent="0" eaLnBrk="1" hangingPunct="1">
              <a:buFontTx/>
              <a:buNone/>
              <a:defRPr/>
            </a:pPr>
            <a:endParaRPr lang="ru-RU" sz="2000" dirty="0" smtClean="0">
              <a:solidFill>
                <a:srgbClr val="002060"/>
              </a:solidFill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1043608" y="285750"/>
            <a:ext cx="7581280" cy="622300"/>
          </a:xfrm>
        </p:spPr>
        <p:txBody>
          <a:bodyPr>
            <a:noAutofit/>
          </a:bodyPr>
          <a:lstStyle/>
          <a:p>
            <a:r>
              <a:rPr lang="ru-RU" altLang="ru-RU" sz="3200" b="1" dirty="0" err="1">
                <a:solidFill>
                  <a:srgbClr val="B0185D"/>
                </a:solidFill>
              </a:rPr>
              <a:t>Бібліотека</a:t>
            </a:r>
            <a:r>
              <a:rPr lang="ru-RU" altLang="ru-RU" sz="3200" b="1" dirty="0">
                <a:solidFill>
                  <a:srgbClr val="B0185D"/>
                </a:solidFill>
              </a:rPr>
              <a:t> 21 ст. – </a:t>
            </a:r>
            <a:br>
              <a:rPr lang="ru-RU" altLang="ru-RU" sz="3200" b="1" dirty="0">
                <a:solidFill>
                  <a:srgbClr val="B0185D"/>
                </a:solidFill>
              </a:rPr>
            </a:br>
            <a:r>
              <a:rPr lang="ru-RU" altLang="ru-RU" sz="3200" b="1" dirty="0" err="1">
                <a:solidFill>
                  <a:srgbClr val="B0185D"/>
                </a:solidFill>
              </a:rPr>
              <a:t>процесно-орієнтована</a:t>
            </a:r>
            <a:r>
              <a:rPr lang="ru-RU" altLang="ru-RU" sz="3200" b="1" dirty="0">
                <a:solidFill>
                  <a:srgbClr val="B0185D"/>
                </a:solidFill>
              </a:rPr>
              <a:t> система</a:t>
            </a:r>
          </a:p>
        </p:txBody>
      </p:sp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14438"/>
            <a:ext cx="669607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980238" y="4433888"/>
            <a:ext cx="1857375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002060"/>
                </a:solidFill>
              </a:rPr>
              <a:t>КЛІЄНТ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1271" name="Picture 27" descr="customers-bac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2276475"/>
            <a:ext cx="2106612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4" descr="Facebook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90076" y="5805264"/>
            <a:ext cx="8435975" cy="79917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uk-UA" sz="2200" dirty="0" smtClean="0">
                <a:solidFill>
                  <a:srgbClr val="002060"/>
                </a:solidFill>
              </a:rPr>
              <a:t>Процеси та управління ними  – погляд на організацію </a:t>
            </a:r>
            <a:r>
              <a:rPr lang="uk-UA" sz="2200" b="1" dirty="0" smtClean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очима клієнта </a:t>
            </a:r>
            <a:r>
              <a:rPr lang="uk-UA" sz="2200" dirty="0" smtClean="0">
                <a:solidFill>
                  <a:srgbClr val="002060"/>
                </a:solidFill>
              </a:rPr>
              <a:t>– створення </a:t>
            </a:r>
            <a:r>
              <a:rPr lang="uk-UA" sz="2200" b="1" dirty="0" smtClean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цінності для клієнта</a:t>
            </a:r>
          </a:p>
          <a:p>
            <a:pPr>
              <a:defRPr/>
            </a:pPr>
            <a:endParaRPr lang="ru-RU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06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314" y="1557338"/>
            <a:ext cx="8091486" cy="4568825"/>
          </a:xfrm>
          <a:solidFill>
            <a:schemeClr val="bg1"/>
          </a:solidFill>
        </p:spPr>
        <p:txBody>
          <a:bodyPr/>
          <a:lstStyle/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solidFill>
                  <a:srgbClr val="002060"/>
                </a:solidFill>
              </a:rPr>
              <a:t>Де і в </a:t>
            </a:r>
            <a:r>
              <a:rPr lang="ru-RU" dirty="0" err="1" smtClean="0">
                <a:solidFill>
                  <a:srgbClr val="002060"/>
                </a:solidFill>
              </a:rPr>
              <a:t>якому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стані</a:t>
            </a:r>
            <a:r>
              <a:rPr lang="ru-RU" dirty="0" smtClean="0">
                <a:solidFill>
                  <a:srgbClr val="002060"/>
                </a:solidFill>
              </a:rPr>
              <a:t> ми </a:t>
            </a:r>
            <a:r>
              <a:rPr lang="ru-RU" dirty="0" err="1" smtClean="0">
                <a:solidFill>
                  <a:srgbClr val="002060"/>
                </a:solidFill>
              </a:rPr>
              <a:t>знаходимося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даний</a:t>
            </a:r>
            <a:r>
              <a:rPr lang="ru-RU" dirty="0" smtClean="0">
                <a:solidFill>
                  <a:srgbClr val="002060"/>
                </a:solidFill>
              </a:rPr>
              <a:t> момент?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solidFill>
                  <a:srgbClr val="002060"/>
                </a:solidFill>
              </a:rPr>
              <a:t>Де і в </a:t>
            </a:r>
            <a:r>
              <a:rPr lang="ru-RU" dirty="0" err="1" smtClean="0">
                <a:solidFill>
                  <a:srgbClr val="002060"/>
                </a:solidFill>
              </a:rPr>
              <a:t>якому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стані</a:t>
            </a:r>
            <a:r>
              <a:rPr lang="ru-RU" dirty="0" smtClean="0">
                <a:solidFill>
                  <a:srgbClr val="002060"/>
                </a:solidFill>
              </a:rPr>
              <a:t> ми </a:t>
            </a:r>
            <a:r>
              <a:rPr lang="ru-RU" dirty="0" err="1" smtClean="0">
                <a:solidFill>
                  <a:srgbClr val="002060"/>
                </a:solidFill>
              </a:rPr>
              <a:t>хочемо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знаходитися</a:t>
            </a:r>
            <a:r>
              <a:rPr lang="ru-RU" dirty="0" smtClean="0">
                <a:solidFill>
                  <a:srgbClr val="002060"/>
                </a:solidFill>
              </a:rPr>
              <a:t> через 3, 5 </a:t>
            </a:r>
            <a:r>
              <a:rPr lang="ru-RU" dirty="0" err="1" smtClean="0">
                <a:solidFill>
                  <a:srgbClr val="002060"/>
                </a:solidFill>
              </a:rPr>
              <a:t>років</a:t>
            </a:r>
            <a:r>
              <a:rPr lang="ru-RU" dirty="0" smtClean="0">
                <a:solidFill>
                  <a:srgbClr val="002060"/>
                </a:solidFill>
              </a:rPr>
              <a:t>?</a:t>
            </a: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ru-RU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solidFill>
                  <a:srgbClr val="002060"/>
                </a:solidFill>
              </a:rPr>
              <a:t>Як, </a:t>
            </a:r>
            <a:r>
              <a:rPr lang="ru-RU" dirty="0" err="1" smtClean="0">
                <a:solidFill>
                  <a:srgbClr val="002060"/>
                </a:solidFill>
              </a:rPr>
              <a:t>яким</a:t>
            </a:r>
            <a:r>
              <a:rPr lang="ru-RU" dirty="0" smtClean="0">
                <a:solidFill>
                  <a:srgbClr val="002060"/>
                </a:solidFill>
              </a:rPr>
              <a:t> чином </a:t>
            </a:r>
            <a:r>
              <a:rPr lang="ru-RU" dirty="0" err="1" smtClean="0">
                <a:solidFill>
                  <a:srgbClr val="002060"/>
                </a:solidFill>
              </a:rPr>
              <a:t>досягнути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бажаного</a:t>
            </a:r>
            <a:r>
              <a:rPr lang="ru-RU" dirty="0" smtClean="0">
                <a:solidFill>
                  <a:srgbClr val="002060"/>
                </a:solidFill>
              </a:rPr>
              <a:t> результату?</a:t>
            </a:r>
          </a:p>
          <a:p>
            <a:pPr marL="457200" lvl="1" indent="0" eaLnBrk="1" hangingPunct="1">
              <a:buFontTx/>
              <a:buNone/>
              <a:defRPr/>
            </a:pPr>
            <a:endParaRPr lang="ru-RU" sz="1600" dirty="0" smtClean="0">
              <a:solidFill>
                <a:srgbClr val="002060"/>
              </a:solidFill>
            </a:endParaRPr>
          </a:p>
        </p:txBody>
      </p:sp>
      <p:sp>
        <p:nvSpPr>
          <p:cNvPr id="12292" name="Rectangle 4"/>
          <p:cNvSpPr txBox="1">
            <a:spLocks noChangeArrowheads="1"/>
          </p:cNvSpPr>
          <p:nvPr/>
        </p:nvSpPr>
        <p:spPr bwMode="auto">
          <a:xfrm>
            <a:off x="1166812" y="332656"/>
            <a:ext cx="7458075" cy="8246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Стратегічне</a:t>
            </a:r>
            <a:r>
              <a:rPr lang="ru-RU" altLang="ru-RU" sz="3200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управління</a:t>
            </a:r>
            <a:r>
              <a:rPr lang="ru-RU" altLang="ru-RU" sz="3200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– </a:t>
            </a:r>
            <a:endParaRPr lang="ru-RU" altLang="ru-RU" sz="3200" b="1" dirty="0" smtClean="0">
              <a:solidFill>
                <a:srgbClr val="B0185D"/>
              </a:solidFill>
              <a:latin typeface="+mj-lt"/>
              <a:ea typeface="+mj-ea"/>
              <a:cs typeface="+mj-cs"/>
            </a:endParaRPr>
          </a:p>
          <a:p>
            <a:pPr algn="ctr" eaLnBrk="1" hangingPunct="1"/>
            <a:r>
              <a:rPr lang="ru-RU" altLang="ru-RU" sz="3200" b="1" dirty="0" err="1" smtClean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основні</a:t>
            </a:r>
            <a:r>
              <a:rPr lang="ru-RU" altLang="ru-RU" sz="3200" b="1" dirty="0" smtClean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питання</a:t>
            </a:r>
            <a:endParaRPr lang="ru-RU" altLang="ru-RU" sz="3200" b="1" dirty="0">
              <a:solidFill>
                <a:srgbClr val="B0185D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7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66812" y="260648"/>
            <a:ext cx="7458075" cy="896640"/>
          </a:xfrm>
          <a:solidFill>
            <a:schemeClr val="bg1"/>
          </a:solidFill>
        </p:spPr>
        <p:txBody>
          <a:bodyPr/>
          <a:lstStyle/>
          <a:p>
            <a:pPr algn="l" eaLnBrk="1" hangingPunct="1"/>
            <a:r>
              <a:rPr lang="ru-RU" altLang="ru-RU" sz="3200" b="1" dirty="0" err="1">
                <a:solidFill>
                  <a:srgbClr val="B0185D"/>
                </a:solidFill>
              </a:rPr>
              <a:t>Стратегічне</a:t>
            </a:r>
            <a:r>
              <a:rPr lang="ru-RU" altLang="ru-RU" sz="3200" b="1" dirty="0">
                <a:solidFill>
                  <a:srgbClr val="B0185D"/>
                </a:solidFill>
              </a:rPr>
              <a:t> </a:t>
            </a:r>
            <a:r>
              <a:rPr lang="ru-RU" altLang="ru-RU" sz="3200" b="1" dirty="0" err="1">
                <a:solidFill>
                  <a:srgbClr val="B0185D"/>
                </a:solidFill>
              </a:rPr>
              <a:t>управління</a:t>
            </a:r>
            <a:r>
              <a:rPr lang="en-US" altLang="ru-RU" sz="3200" b="1" dirty="0">
                <a:solidFill>
                  <a:srgbClr val="B0185D"/>
                </a:solidFill>
              </a:rPr>
              <a:t> </a:t>
            </a:r>
            <a:r>
              <a:rPr lang="uk-UA" altLang="ru-RU" sz="3200" b="1" dirty="0">
                <a:solidFill>
                  <a:srgbClr val="B0185D"/>
                </a:solidFill>
              </a:rPr>
              <a:t>– основні ознаки</a:t>
            </a:r>
            <a:endParaRPr lang="ru-RU" altLang="ru-RU" sz="3200" b="1" dirty="0">
              <a:solidFill>
                <a:srgbClr val="B0185D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136903" cy="4968552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ru-RU" altLang="ru-RU" sz="2400" dirty="0" err="1">
                <a:solidFill>
                  <a:srgbClr val="002060"/>
                </a:solidFill>
              </a:rPr>
              <a:t>Здійснюється</a:t>
            </a:r>
            <a:r>
              <a:rPr lang="ru-RU" altLang="ru-RU" sz="2400" dirty="0">
                <a:solidFill>
                  <a:srgbClr val="002060"/>
                </a:solidFill>
              </a:rPr>
              <a:t> в </a:t>
            </a:r>
            <a:r>
              <a:rPr lang="ru-RU" altLang="ru-RU" sz="2400" dirty="0" err="1">
                <a:solidFill>
                  <a:srgbClr val="002060"/>
                </a:solidFill>
              </a:rPr>
              <a:t>контексті</a:t>
            </a:r>
            <a:r>
              <a:rPr lang="ru-RU" altLang="ru-RU" sz="2400" dirty="0">
                <a:solidFill>
                  <a:srgbClr val="002060"/>
                </a:solidFill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</a:rPr>
              <a:t>стратегічної</a:t>
            </a:r>
            <a:r>
              <a:rPr lang="ru-RU" altLang="ru-RU" sz="2400" dirty="0">
                <a:solidFill>
                  <a:srgbClr val="002060"/>
                </a:solidFill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</a:rPr>
              <a:t>ідеї</a:t>
            </a:r>
            <a:r>
              <a:rPr lang="ru-RU" altLang="ru-RU" sz="2400" dirty="0">
                <a:solidFill>
                  <a:srgbClr val="002060"/>
                </a:solidFill>
              </a:rPr>
              <a:t> (</a:t>
            </a:r>
            <a:r>
              <a:rPr lang="ru-RU" altLang="ru-RU" sz="2400" dirty="0" err="1">
                <a:solidFill>
                  <a:srgbClr val="002060"/>
                </a:solidFill>
              </a:rPr>
              <a:t>візії</a:t>
            </a:r>
            <a:r>
              <a:rPr lang="ru-RU" altLang="ru-RU" sz="2400" dirty="0">
                <a:solidFill>
                  <a:srgbClr val="002060"/>
                </a:solidFill>
              </a:rPr>
              <a:t>, </a:t>
            </a:r>
            <a:r>
              <a:rPr lang="ru-RU" altLang="ru-RU" sz="2400" dirty="0" err="1">
                <a:solidFill>
                  <a:srgbClr val="002060"/>
                </a:solidFill>
              </a:rPr>
              <a:t>цінностей</a:t>
            </a:r>
            <a:r>
              <a:rPr lang="ru-RU" altLang="ru-RU" sz="2400" dirty="0">
                <a:solidFill>
                  <a:srgbClr val="002060"/>
                </a:solidFill>
              </a:rPr>
              <a:t>, </a:t>
            </a:r>
            <a:r>
              <a:rPr lang="ru-RU" altLang="ru-RU" sz="2400" dirty="0" err="1">
                <a:solidFill>
                  <a:srgbClr val="002060"/>
                </a:solidFill>
              </a:rPr>
              <a:t>місії</a:t>
            </a:r>
            <a:r>
              <a:rPr lang="ru-RU" altLang="ru-RU" sz="2400" dirty="0">
                <a:solidFill>
                  <a:srgbClr val="002060"/>
                </a:solidFill>
              </a:rPr>
              <a:t>) </a:t>
            </a:r>
            <a:r>
              <a:rPr lang="ru-RU" altLang="ru-RU" sz="2400" dirty="0" err="1">
                <a:solidFill>
                  <a:srgbClr val="002060"/>
                </a:solidFill>
              </a:rPr>
              <a:t>організації</a:t>
            </a:r>
            <a:endParaRPr lang="ru-RU" altLang="ru-RU" sz="2400" dirty="0">
              <a:solidFill>
                <a:srgbClr val="00206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endParaRPr lang="ru-RU" altLang="ru-RU" sz="1100" dirty="0">
              <a:solidFill>
                <a:srgbClr val="00206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ru-RU" altLang="ru-RU" sz="2400" dirty="0" err="1">
                <a:solidFill>
                  <a:srgbClr val="002060"/>
                </a:solidFill>
              </a:rPr>
              <a:t>Опирається</a:t>
            </a:r>
            <a:r>
              <a:rPr lang="ru-RU" altLang="ru-RU" sz="2400" dirty="0">
                <a:solidFill>
                  <a:srgbClr val="002060"/>
                </a:solidFill>
              </a:rPr>
              <a:t> на </a:t>
            </a:r>
            <a:r>
              <a:rPr lang="ru-RU" altLang="ru-RU" sz="2400" dirty="0" err="1">
                <a:solidFill>
                  <a:srgbClr val="002060"/>
                </a:solidFill>
              </a:rPr>
              <a:t>людський</a:t>
            </a:r>
            <a:r>
              <a:rPr lang="ru-RU" altLang="ru-RU" sz="2400" dirty="0">
                <a:solidFill>
                  <a:srgbClr val="002060"/>
                </a:solidFill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</a:rPr>
              <a:t>потенціал</a:t>
            </a:r>
            <a:r>
              <a:rPr lang="ru-RU" altLang="ru-RU" sz="2400" dirty="0">
                <a:solidFill>
                  <a:srgbClr val="002060"/>
                </a:solidFill>
              </a:rPr>
              <a:t> як основу </a:t>
            </a:r>
            <a:r>
              <a:rPr lang="ru-RU" altLang="ru-RU" sz="2400" dirty="0" err="1">
                <a:solidFill>
                  <a:srgbClr val="002060"/>
                </a:solidFill>
              </a:rPr>
              <a:t>організації</a:t>
            </a:r>
            <a:endParaRPr lang="ru-RU" altLang="ru-RU" sz="2400" dirty="0">
              <a:solidFill>
                <a:srgbClr val="00206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endParaRPr lang="ru-RU" altLang="ru-RU" sz="1000" dirty="0">
              <a:solidFill>
                <a:srgbClr val="00206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ru-RU" altLang="ru-RU" sz="2400" dirty="0" err="1">
                <a:solidFill>
                  <a:srgbClr val="002060"/>
                </a:solidFill>
              </a:rPr>
              <a:t>Орієнтує</a:t>
            </a:r>
            <a:r>
              <a:rPr lang="ru-RU" altLang="ru-RU" sz="2400" dirty="0">
                <a:solidFill>
                  <a:srgbClr val="002060"/>
                </a:solidFill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</a:rPr>
              <a:t>виробничу</a:t>
            </a:r>
            <a:r>
              <a:rPr lang="ru-RU" altLang="ru-RU" sz="2400" dirty="0">
                <a:solidFill>
                  <a:srgbClr val="002060"/>
                </a:solidFill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</a:rPr>
              <a:t>діяльність</a:t>
            </a:r>
            <a:r>
              <a:rPr lang="ru-RU" altLang="ru-RU" sz="2400" dirty="0">
                <a:solidFill>
                  <a:srgbClr val="002060"/>
                </a:solidFill>
              </a:rPr>
              <a:t> на потреби </a:t>
            </a:r>
            <a:r>
              <a:rPr lang="ru-RU" altLang="ru-RU" sz="2400" dirty="0" err="1">
                <a:solidFill>
                  <a:srgbClr val="002060"/>
                </a:solidFill>
              </a:rPr>
              <a:t>користувачів</a:t>
            </a:r>
            <a:endParaRPr lang="ru-RU" altLang="ru-RU" sz="2400" dirty="0">
              <a:solidFill>
                <a:srgbClr val="00206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endParaRPr lang="ru-RU" altLang="ru-RU" sz="1000" dirty="0">
              <a:solidFill>
                <a:srgbClr val="00206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ru-RU" altLang="ru-RU" sz="2400" dirty="0" err="1">
                <a:solidFill>
                  <a:srgbClr val="002060"/>
                </a:solidFill>
              </a:rPr>
              <a:t>Гнучко</a:t>
            </a:r>
            <a:r>
              <a:rPr lang="ru-RU" altLang="ru-RU" sz="2400" dirty="0">
                <a:solidFill>
                  <a:srgbClr val="002060"/>
                </a:solidFill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</a:rPr>
              <a:t>реагує</a:t>
            </a:r>
            <a:r>
              <a:rPr lang="ru-RU" altLang="ru-RU" sz="2400" dirty="0">
                <a:solidFill>
                  <a:srgbClr val="002060"/>
                </a:solidFill>
              </a:rPr>
              <a:t> та проводить </a:t>
            </a:r>
            <a:r>
              <a:rPr lang="ru-RU" altLang="ru-RU" sz="2400" dirty="0" err="1">
                <a:solidFill>
                  <a:srgbClr val="002060"/>
                </a:solidFill>
              </a:rPr>
              <a:t>своєчасні</a:t>
            </a:r>
            <a:r>
              <a:rPr lang="ru-RU" altLang="ru-RU" sz="2400" dirty="0">
                <a:solidFill>
                  <a:srgbClr val="002060"/>
                </a:solidFill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</a:rPr>
              <a:t>зміни</a:t>
            </a:r>
            <a:r>
              <a:rPr lang="ru-RU" altLang="ru-RU" sz="2400" dirty="0">
                <a:solidFill>
                  <a:srgbClr val="002060"/>
                </a:solidFill>
              </a:rPr>
              <a:t> в </a:t>
            </a:r>
            <a:r>
              <a:rPr lang="ru-RU" altLang="ru-RU" sz="2400" dirty="0" err="1">
                <a:solidFill>
                  <a:srgbClr val="002060"/>
                </a:solidFill>
              </a:rPr>
              <a:t>організації</a:t>
            </a:r>
            <a:r>
              <a:rPr lang="ru-RU" altLang="ru-RU" sz="2000" dirty="0">
                <a:solidFill>
                  <a:srgbClr val="002060"/>
                </a:solidFill>
              </a:rPr>
              <a:t>, </a:t>
            </a:r>
            <a:r>
              <a:rPr lang="ru-RU" altLang="ru-RU" sz="2000" dirty="0" err="1">
                <a:solidFill>
                  <a:srgbClr val="002060"/>
                </a:solidFill>
              </a:rPr>
              <a:t>що</a:t>
            </a:r>
            <a:r>
              <a:rPr lang="ru-RU" altLang="ru-RU" sz="2000" dirty="0">
                <a:solidFill>
                  <a:srgbClr val="002060"/>
                </a:solidFill>
              </a:rPr>
              <a:t> </a:t>
            </a:r>
            <a:r>
              <a:rPr lang="ru-RU" altLang="ru-RU" sz="2000" dirty="0" err="1">
                <a:solidFill>
                  <a:srgbClr val="002060"/>
                </a:solidFill>
              </a:rPr>
              <a:t>відповідають</a:t>
            </a:r>
            <a:r>
              <a:rPr lang="ru-RU" altLang="ru-RU" sz="2000" dirty="0">
                <a:solidFill>
                  <a:srgbClr val="002060"/>
                </a:solidFill>
              </a:rPr>
              <a:t> </a:t>
            </a:r>
            <a:r>
              <a:rPr lang="ru-RU" altLang="ru-RU" sz="2000" dirty="0" err="1">
                <a:solidFill>
                  <a:srgbClr val="002060"/>
                </a:solidFill>
              </a:rPr>
              <a:t>викликам</a:t>
            </a:r>
            <a:r>
              <a:rPr lang="ru-RU" altLang="ru-RU" sz="2000" dirty="0">
                <a:solidFill>
                  <a:srgbClr val="002060"/>
                </a:solidFill>
              </a:rPr>
              <a:t> </a:t>
            </a:r>
            <a:r>
              <a:rPr lang="ru-RU" altLang="ru-RU" sz="2000" dirty="0" err="1">
                <a:solidFill>
                  <a:srgbClr val="002060"/>
                </a:solidFill>
              </a:rPr>
              <a:t>оточення</a:t>
            </a:r>
            <a:r>
              <a:rPr lang="ru-RU" altLang="ru-RU" sz="2000" dirty="0">
                <a:solidFill>
                  <a:srgbClr val="002060"/>
                </a:solidFill>
              </a:rPr>
              <a:t> та </a:t>
            </a:r>
            <a:r>
              <a:rPr lang="ru-RU" altLang="ru-RU" sz="2000" dirty="0" err="1">
                <a:solidFill>
                  <a:srgbClr val="002060"/>
                </a:solidFill>
              </a:rPr>
              <a:t>дозволяють</a:t>
            </a:r>
            <a:r>
              <a:rPr lang="ru-RU" altLang="ru-RU" sz="2000" dirty="0">
                <a:solidFill>
                  <a:srgbClr val="002060"/>
                </a:solidFill>
              </a:rPr>
              <a:t> </a:t>
            </a:r>
            <a:r>
              <a:rPr lang="ru-RU" altLang="ru-RU" sz="2000" dirty="0" err="1">
                <a:solidFill>
                  <a:srgbClr val="002060"/>
                </a:solidFill>
              </a:rPr>
              <a:t>досягати</a:t>
            </a:r>
            <a:r>
              <a:rPr lang="ru-RU" altLang="ru-RU" sz="2000" dirty="0">
                <a:solidFill>
                  <a:srgbClr val="002060"/>
                </a:solidFill>
              </a:rPr>
              <a:t> </a:t>
            </a:r>
            <a:r>
              <a:rPr lang="ru-RU" altLang="ru-RU" sz="2000" dirty="0" err="1">
                <a:solidFill>
                  <a:srgbClr val="002060"/>
                </a:solidFill>
              </a:rPr>
              <a:t>конкурентних</a:t>
            </a:r>
            <a:r>
              <a:rPr lang="ru-RU" altLang="ru-RU" sz="2000" dirty="0">
                <a:solidFill>
                  <a:srgbClr val="002060"/>
                </a:solidFill>
              </a:rPr>
              <a:t> </a:t>
            </a:r>
            <a:r>
              <a:rPr lang="ru-RU" altLang="ru-RU" sz="2000" dirty="0" err="1">
                <a:solidFill>
                  <a:srgbClr val="002060"/>
                </a:solidFill>
              </a:rPr>
              <a:t>переваг</a:t>
            </a:r>
            <a:endParaRPr lang="ru-RU" altLang="ru-RU" sz="2000" dirty="0">
              <a:solidFill>
                <a:srgbClr val="00206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endParaRPr lang="ru-RU" altLang="ru-RU" sz="1000" dirty="0">
              <a:solidFill>
                <a:srgbClr val="00206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ru-RU" sz="2400" dirty="0" smtClean="0">
                <a:solidFill>
                  <a:srgbClr val="002060"/>
                </a:solidFill>
              </a:rPr>
              <a:t>Спрямова</a:t>
            </a:r>
            <a:r>
              <a:rPr lang="ru-RU" altLang="ru-RU" sz="2400" dirty="0" smtClean="0">
                <a:solidFill>
                  <a:srgbClr val="002060"/>
                </a:solidFill>
              </a:rPr>
              <a:t>но </a:t>
            </a:r>
            <a:r>
              <a:rPr lang="ru-RU" altLang="ru-RU" sz="2400" dirty="0">
                <a:solidFill>
                  <a:srgbClr val="002060"/>
                </a:solidFill>
              </a:rPr>
              <a:t>на «</a:t>
            </a:r>
            <a:r>
              <a:rPr lang="ru-RU" altLang="ru-RU" sz="2400" dirty="0" err="1">
                <a:solidFill>
                  <a:srgbClr val="002060"/>
                </a:solidFill>
              </a:rPr>
              <a:t>виживання</a:t>
            </a:r>
            <a:r>
              <a:rPr lang="ru-RU" altLang="ru-RU" sz="2400" dirty="0">
                <a:solidFill>
                  <a:srgbClr val="002060"/>
                </a:solidFill>
              </a:rPr>
              <a:t>» </a:t>
            </a:r>
            <a:r>
              <a:rPr lang="ru-RU" altLang="ru-RU" sz="2400" dirty="0" err="1">
                <a:solidFill>
                  <a:srgbClr val="002060"/>
                </a:solidFill>
              </a:rPr>
              <a:t>організації</a:t>
            </a:r>
            <a:r>
              <a:rPr lang="ru-RU" altLang="ru-RU" sz="2400" dirty="0">
                <a:solidFill>
                  <a:srgbClr val="002060"/>
                </a:solidFill>
              </a:rPr>
              <a:t> в </a:t>
            </a:r>
            <a:r>
              <a:rPr lang="ru-RU" altLang="ru-RU" sz="2400" dirty="0" err="1">
                <a:solidFill>
                  <a:srgbClr val="002060"/>
                </a:solidFill>
              </a:rPr>
              <a:t>довготерміновій</a:t>
            </a:r>
            <a:r>
              <a:rPr lang="ru-RU" altLang="ru-RU" sz="2400" dirty="0">
                <a:solidFill>
                  <a:srgbClr val="002060"/>
                </a:solidFill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</a:rPr>
              <a:t>перспективі</a:t>
            </a:r>
            <a:r>
              <a:rPr lang="ru-RU" altLang="ru-RU" sz="2400" dirty="0">
                <a:solidFill>
                  <a:srgbClr val="002060"/>
                </a:solidFill>
              </a:rPr>
              <a:t> та </a:t>
            </a:r>
            <a:r>
              <a:rPr lang="ru-RU" altLang="ru-RU" sz="2400" dirty="0" err="1">
                <a:solidFill>
                  <a:srgbClr val="002060"/>
                </a:solidFill>
              </a:rPr>
              <a:t>досягнення</a:t>
            </a:r>
            <a:r>
              <a:rPr lang="ru-RU" altLang="ru-RU" sz="2400" dirty="0">
                <a:solidFill>
                  <a:srgbClr val="002060"/>
                </a:solidFill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</a:rPr>
              <a:t>поставлених</a:t>
            </a:r>
            <a:r>
              <a:rPr lang="ru-RU" altLang="ru-RU" sz="2400" dirty="0">
                <a:solidFill>
                  <a:srgbClr val="002060"/>
                </a:solidFill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</a:rPr>
              <a:t>цілей</a:t>
            </a:r>
            <a:endParaRPr lang="ru-RU" altLang="ru-RU" sz="2400" dirty="0">
              <a:solidFill>
                <a:srgbClr val="00206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endParaRPr lang="ru-RU" altLang="ru-RU" sz="1000" dirty="0">
              <a:solidFill>
                <a:srgbClr val="00206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ru-RU" altLang="ru-RU" sz="2400" dirty="0" err="1">
                <a:solidFill>
                  <a:srgbClr val="002060"/>
                </a:solidFill>
              </a:rPr>
              <a:t>Безперервний</a:t>
            </a:r>
            <a:r>
              <a:rPr lang="ru-RU" altLang="ru-RU" sz="2400" dirty="0">
                <a:solidFill>
                  <a:srgbClr val="002060"/>
                </a:solidFill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</a:rPr>
              <a:t>процес</a:t>
            </a:r>
            <a:endParaRPr lang="ru-RU" altLang="ru-RU" sz="24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5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1563" y="0"/>
            <a:ext cx="7821612" cy="1143000"/>
          </a:xfrm>
        </p:spPr>
        <p:txBody>
          <a:bodyPr/>
          <a:lstStyle/>
          <a:p>
            <a:pPr eaLnBrk="1" hangingPunct="1"/>
            <a:r>
              <a:rPr lang="ru-RU" altLang="uk-UA" sz="3200" b="1" dirty="0" err="1" smtClean="0">
                <a:solidFill>
                  <a:srgbClr val="B0185D"/>
                </a:solidFill>
              </a:rPr>
              <a:t>Стратегічне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управління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– </a:t>
            </a:r>
            <a:br>
              <a:rPr lang="ru-RU" altLang="uk-UA" sz="3200" b="1" dirty="0" smtClean="0">
                <a:solidFill>
                  <a:srgbClr val="B0185D"/>
                </a:solidFill>
              </a:rPr>
            </a:br>
            <a:r>
              <a:rPr lang="ru-RU" altLang="uk-UA" sz="3200" b="1" dirty="0" err="1" smtClean="0">
                <a:solidFill>
                  <a:srgbClr val="B0185D"/>
                </a:solidFill>
              </a:rPr>
              <a:t>безперервний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процес</a:t>
            </a:r>
            <a:endParaRPr lang="ru-RU" altLang="uk-UA" sz="3200" b="1" dirty="0" smtClean="0">
              <a:solidFill>
                <a:srgbClr val="B0185D"/>
              </a:solidFill>
            </a:endParaRPr>
          </a:p>
        </p:txBody>
      </p:sp>
      <p:pic>
        <p:nvPicPr>
          <p:cNvPr id="5123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Схема 8"/>
          <p:cNvGraphicFramePr/>
          <p:nvPr/>
        </p:nvGraphicFramePr>
        <p:xfrm>
          <a:off x="1015654" y="1268760"/>
          <a:ext cx="705678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3384550" y="1916832"/>
          <a:ext cx="2271714" cy="2088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" name="AutoShape 19"/>
          <p:cNvSpPr>
            <a:spLocks noChangeArrowheads="1"/>
          </p:cNvSpPr>
          <p:nvPr/>
        </p:nvSpPr>
        <p:spPr bwMode="auto">
          <a:xfrm>
            <a:off x="3995738" y="4076700"/>
            <a:ext cx="936625" cy="1444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70C0"/>
          </a:solidFill>
          <a:ln>
            <a:solidFill>
              <a:schemeClr val="accent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3348038" y="4365625"/>
            <a:ext cx="2447925" cy="360363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uk-UA" sz="800" dirty="0">
                <a:solidFill>
                  <a:srgbClr val="002060"/>
                </a:solidFill>
              </a:rPr>
              <a:t>Стратегічні результати</a:t>
            </a:r>
            <a:endParaRPr lang="ru-RU" sz="800" dirty="0">
              <a:solidFill>
                <a:srgbClr val="002060"/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900113" y="1412875"/>
            <a:ext cx="1584325" cy="1079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/>
              <a:t>Загальна ідея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44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314" y="1052736"/>
            <a:ext cx="8091486" cy="5073427"/>
          </a:xfrm>
          <a:solidFill>
            <a:schemeClr val="bg1"/>
          </a:solidFill>
        </p:spPr>
        <p:txBody>
          <a:bodyPr/>
          <a:lstStyle/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ru-RU" dirty="0" err="1" smtClean="0">
                <a:solidFill>
                  <a:srgbClr val="002060"/>
                </a:solidFill>
              </a:rPr>
              <a:t>Бібліотека</a:t>
            </a:r>
            <a:r>
              <a:rPr lang="ru-RU" dirty="0" smtClean="0">
                <a:solidFill>
                  <a:srgbClr val="002060"/>
                </a:solidFill>
              </a:rPr>
              <a:t> 21 ст. і </a:t>
            </a:r>
            <a:r>
              <a:rPr lang="ru-RU" dirty="0" err="1" smtClean="0">
                <a:solidFill>
                  <a:srgbClr val="002060"/>
                </a:solidFill>
              </a:rPr>
              <a:t>стратегічне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управління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ru-RU" sz="1000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Стратегічне</a:t>
            </a:r>
            <a:r>
              <a:rPr 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управління</a:t>
            </a:r>
            <a:r>
              <a:rPr 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в </a:t>
            </a:r>
            <a:r>
              <a:rPr 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українських</a:t>
            </a:r>
            <a:r>
              <a:rPr 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бібліотеках</a:t>
            </a:r>
            <a:r>
              <a:rPr 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онлайнове</a:t>
            </a:r>
            <a:r>
              <a:rPr 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опитування</a:t>
            </a:r>
            <a:endParaRPr lang="ru-RU" b="1" dirty="0">
              <a:solidFill>
                <a:srgbClr val="B0185D"/>
              </a:solidFill>
              <a:latin typeface="+mj-lt"/>
              <a:ea typeface="+mj-ea"/>
              <a:cs typeface="+mj-cs"/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ru-RU" sz="1000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uk-UA" dirty="0" smtClean="0">
                <a:solidFill>
                  <a:srgbClr val="002060"/>
                </a:solidFill>
              </a:rPr>
              <a:t>Висновки</a:t>
            </a:r>
            <a:endParaRPr lang="ru-RU" dirty="0" smtClean="0">
              <a:solidFill>
                <a:srgbClr val="002060"/>
              </a:solidFill>
            </a:endParaRPr>
          </a:p>
          <a:p>
            <a:pPr marL="457200" lvl="1" indent="0" eaLnBrk="1" hangingPunct="1">
              <a:buFontTx/>
              <a:buNone/>
              <a:defRPr/>
            </a:pPr>
            <a:endParaRPr lang="ru-RU" sz="1600" dirty="0" smtClean="0">
              <a:solidFill>
                <a:srgbClr val="002060"/>
              </a:solidFill>
            </a:endParaRPr>
          </a:p>
        </p:txBody>
      </p:sp>
      <p:pic>
        <p:nvPicPr>
          <p:cNvPr id="5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539428"/>
            <a:ext cx="5461174" cy="2967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91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395288" y="765175"/>
            <a:ext cx="8424862" cy="180022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marL="342900" indent="-342900" eaLnBrk="1" hangingPunct="1"/>
            <a:r>
              <a:rPr lang="ru-RU" altLang="uk-UA" sz="3600" b="1" dirty="0" err="1" smtClean="0">
                <a:solidFill>
                  <a:srgbClr val="B0185D"/>
                </a:solidFill>
              </a:rPr>
              <a:t>Стратегічне</a:t>
            </a:r>
            <a:r>
              <a:rPr lang="ru-RU" altLang="uk-UA" sz="36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600" b="1" dirty="0" err="1" smtClean="0">
                <a:solidFill>
                  <a:srgbClr val="B0185D"/>
                </a:solidFill>
              </a:rPr>
              <a:t>управління</a:t>
            </a:r>
            <a:r>
              <a:rPr lang="ru-RU" altLang="uk-UA" sz="3600" b="1" dirty="0" smtClean="0">
                <a:solidFill>
                  <a:srgbClr val="B0185D"/>
                </a:solidFill>
              </a:rPr>
              <a:t> </a:t>
            </a:r>
            <a:br>
              <a:rPr lang="ru-RU" altLang="uk-UA" sz="3600" b="1" dirty="0" smtClean="0">
                <a:solidFill>
                  <a:srgbClr val="B0185D"/>
                </a:solidFill>
              </a:rPr>
            </a:br>
            <a:r>
              <a:rPr lang="ru-RU" altLang="uk-UA" sz="3600" b="1" dirty="0" err="1" smtClean="0">
                <a:solidFill>
                  <a:srgbClr val="B0185D"/>
                </a:solidFill>
              </a:rPr>
              <a:t>процесно-орієнтованою</a:t>
            </a:r>
            <a:r>
              <a:rPr lang="ru-RU" altLang="uk-UA" sz="36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600" b="1" dirty="0" err="1" smtClean="0">
                <a:solidFill>
                  <a:srgbClr val="B0185D"/>
                </a:solidFill>
              </a:rPr>
              <a:t>бібліотекою</a:t>
            </a:r>
            <a:r>
              <a:rPr lang="ru-RU" altLang="uk-UA" sz="3600" b="1" dirty="0" smtClean="0">
                <a:solidFill>
                  <a:srgbClr val="B0185D"/>
                </a:solidFill>
              </a:rPr>
              <a:t/>
            </a:r>
            <a:br>
              <a:rPr lang="ru-RU" altLang="uk-UA" sz="3600" b="1" dirty="0" smtClean="0">
                <a:solidFill>
                  <a:srgbClr val="B0185D"/>
                </a:solidFill>
              </a:rPr>
            </a:br>
            <a:r>
              <a:rPr lang="ru-RU" altLang="uk-UA" sz="3200" b="1" dirty="0" smtClean="0">
                <a:solidFill>
                  <a:srgbClr val="B0185D"/>
                </a:solidFill>
              </a:rPr>
              <a:t/>
            </a:r>
            <a:br>
              <a:rPr lang="ru-RU" altLang="uk-UA" sz="3200" b="1" dirty="0" smtClean="0">
                <a:solidFill>
                  <a:srgbClr val="B0185D"/>
                </a:solidFill>
              </a:rPr>
            </a:br>
            <a:r>
              <a:rPr lang="uk-UA" altLang="uk-UA" sz="3100" dirty="0" smtClean="0">
                <a:solidFill>
                  <a:srgbClr val="002060"/>
                </a:solidFill>
              </a:rPr>
              <a:t>Дослідження 2015-2017 рр.</a:t>
            </a:r>
            <a:endParaRPr lang="en-US" altLang="uk-UA" sz="3100" b="1" dirty="0" smtClean="0">
              <a:solidFill>
                <a:srgbClr val="B0185D"/>
              </a:solidFill>
              <a:cs typeface="Arial" charset="0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179388" y="4076700"/>
            <a:ext cx="8640762" cy="2424113"/>
          </a:xfrm>
          <a:solidFill>
            <a:schemeClr val="bg1"/>
          </a:solidFill>
        </p:spPr>
        <p:txBody>
          <a:bodyPr/>
          <a:lstStyle/>
          <a:p>
            <a:pPr marL="0" lvl="1" indent="0" algn="ctr" eaLnBrk="1" hangingPunct="1">
              <a:buFont typeface="Arial" charset="0"/>
              <a:buNone/>
              <a:defRPr/>
            </a:pPr>
            <a:r>
              <a:rPr lang="uk-UA" sz="3200" b="1" dirty="0" smtClean="0">
                <a:solidFill>
                  <a:srgbClr val="B0185D"/>
                </a:solidFill>
              </a:rPr>
              <a:t>Стратегічне </a:t>
            </a:r>
            <a:r>
              <a:rPr lang="uk-UA" sz="3200" b="1" dirty="0">
                <a:solidFill>
                  <a:srgbClr val="B0185D"/>
                </a:solidFill>
              </a:rPr>
              <a:t>управління </a:t>
            </a:r>
            <a:r>
              <a:rPr lang="uk-UA" sz="3200" b="1" dirty="0" smtClean="0">
                <a:solidFill>
                  <a:srgbClr val="B0185D"/>
                </a:solidFill>
              </a:rPr>
              <a:t/>
            </a:r>
            <a:br>
              <a:rPr lang="uk-UA" sz="3200" b="1" dirty="0" smtClean="0">
                <a:solidFill>
                  <a:srgbClr val="B0185D"/>
                </a:solidFill>
              </a:rPr>
            </a:br>
            <a:r>
              <a:rPr lang="uk-UA" sz="3200" b="1" dirty="0" smtClean="0">
                <a:solidFill>
                  <a:srgbClr val="B0185D"/>
                </a:solidFill>
              </a:rPr>
              <a:t>в </a:t>
            </a:r>
            <a:r>
              <a:rPr lang="uk-UA" sz="3200" b="1" dirty="0">
                <a:solidFill>
                  <a:srgbClr val="B0185D"/>
                </a:solidFill>
              </a:rPr>
              <a:t>українських </a:t>
            </a:r>
            <a:r>
              <a:rPr lang="uk-UA" sz="3200" b="1" dirty="0" smtClean="0">
                <a:solidFill>
                  <a:srgbClr val="B0185D"/>
                </a:solidFill>
              </a:rPr>
              <a:t>бібліотеках</a:t>
            </a:r>
          </a:p>
          <a:p>
            <a:pPr marL="0" lvl="1" indent="0" algn="ctr" eaLnBrk="1" hangingPunct="1">
              <a:buFont typeface="Arial" charset="0"/>
              <a:buNone/>
              <a:defRPr/>
            </a:pPr>
            <a:endParaRPr lang="uk-UA" sz="3200" b="1" dirty="0">
              <a:solidFill>
                <a:srgbClr val="B0185D"/>
              </a:solidFill>
            </a:endParaRPr>
          </a:p>
          <a:p>
            <a:pPr marL="0" lvl="1" indent="0" algn="ctr" eaLnBrk="1" hangingPunct="1">
              <a:buFont typeface="Arial" charset="0"/>
              <a:buNone/>
              <a:defRPr/>
            </a:pPr>
            <a:r>
              <a:rPr lang="uk-UA" altLang="uk-UA" dirty="0" smtClean="0">
                <a:solidFill>
                  <a:srgbClr val="002060"/>
                </a:solidFill>
              </a:rPr>
              <a:t>Онлайнове опитування 2016 р.</a:t>
            </a:r>
            <a:endParaRPr lang="ru-RU" altLang="uk-UA" dirty="0" smtClean="0">
              <a:solidFill>
                <a:srgbClr val="002060"/>
              </a:solidFill>
            </a:endParaRPr>
          </a:p>
          <a:p>
            <a:pPr marL="630238" lvl="1" indent="-630238" eaLnBrk="1" hangingPunct="1">
              <a:buFont typeface="Wingdings" pitchFamily="2" charset="2"/>
              <a:buChar char="Ø"/>
              <a:defRPr/>
            </a:pPr>
            <a:endParaRPr lang="ru-RU" altLang="uk-UA" sz="1000" dirty="0" smtClean="0">
              <a:solidFill>
                <a:srgbClr val="002060"/>
              </a:solidFill>
            </a:endParaRPr>
          </a:p>
        </p:txBody>
      </p:sp>
      <p:pic>
        <p:nvPicPr>
          <p:cNvPr id="6148" name="Рисунок 4" descr="Faceboo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113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46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solidFill>
            <a:schemeClr val="bg1"/>
          </a:solidFill>
        </p:spPr>
        <p:txBody>
          <a:bodyPr/>
          <a:lstStyle/>
          <a:p>
            <a:r>
              <a:rPr lang="uk-UA" altLang="uk-UA" sz="3200" b="1" dirty="0" smtClean="0">
                <a:solidFill>
                  <a:srgbClr val="B0185D"/>
                </a:solidFill>
              </a:rPr>
              <a:t>Цілі опитування</a:t>
            </a:r>
            <a:endParaRPr lang="uk-UA" altLang="ru-RU" sz="3200" dirty="0" smtClean="0"/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uk-UA" altLang="ru-RU" sz="2400" dirty="0" smtClean="0">
                <a:solidFill>
                  <a:srgbClr val="002060"/>
                </a:solidFill>
              </a:rPr>
              <a:t>Наявність та поширеність стратегічного управління/ стратегічного планування в українських бібліотеках</a:t>
            </a:r>
          </a:p>
          <a:p>
            <a:pPr eaLnBrk="1" hangingPunct="1">
              <a:buFont typeface="Wingdings" pitchFamily="2" charset="2"/>
              <a:buChar char="ü"/>
            </a:pPr>
            <a:endParaRPr lang="uk-UA" altLang="ru-RU" sz="1000" dirty="0" smtClean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uk-UA" altLang="ru-RU" sz="2400" dirty="0" smtClean="0">
                <a:solidFill>
                  <a:srgbClr val="002060"/>
                </a:solidFill>
              </a:rPr>
              <a:t>Зацікавленість питаннями стратегічного управління/планування керівників бібліотек </a:t>
            </a:r>
          </a:p>
          <a:p>
            <a:pPr eaLnBrk="1" hangingPunct="1">
              <a:buFont typeface="Wingdings" pitchFamily="2" charset="2"/>
              <a:buChar char="ü"/>
            </a:pPr>
            <a:endParaRPr lang="ru-RU" altLang="ru-RU" sz="1000" dirty="0" smtClean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uk-UA" altLang="ru-RU" sz="2400" dirty="0" smtClean="0">
                <a:solidFill>
                  <a:srgbClr val="002060"/>
                </a:solidFill>
              </a:rPr>
              <a:t>Обізнаність керівників бібліотек в питаннях стратегічного управління/ планування та спеціальних управлінських інструментів</a:t>
            </a:r>
          </a:p>
          <a:p>
            <a:pPr eaLnBrk="1" hangingPunct="1">
              <a:buFont typeface="Wingdings" pitchFamily="2" charset="2"/>
              <a:buChar char="ü"/>
            </a:pPr>
            <a:endParaRPr lang="uk-UA" altLang="ru-RU" sz="1000" dirty="0" smtClean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uk-UA" altLang="ru-RU" sz="2400" dirty="0" smtClean="0">
                <a:solidFill>
                  <a:srgbClr val="002060"/>
                </a:solidFill>
              </a:rPr>
              <a:t>Наявність в бібліотеках фахівців, які володіють сучасними управлінськими інструментами</a:t>
            </a:r>
          </a:p>
          <a:p>
            <a:endParaRPr lang="ru-RU" altLang="ru-RU" dirty="0" smtClean="0"/>
          </a:p>
        </p:txBody>
      </p:sp>
      <p:pic>
        <p:nvPicPr>
          <p:cNvPr id="7172" name="Рисунок 4" descr="Faceboo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489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dirty="0" smtClean="0">
                <a:solidFill>
                  <a:srgbClr val="B0185D"/>
                </a:solidFill>
              </a:rPr>
              <a:t>Аудиторія опитування</a:t>
            </a:r>
            <a:endParaRPr lang="ru-RU" altLang="ru-RU" sz="3200" b="1" dirty="0" smtClean="0">
              <a:solidFill>
                <a:srgbClr val="B0185D"/>
              </a:solidFill>
            </a:endParaRPr>
          </a:p>
        </p:txBody>
      </p:sp>
      <p:sp>
        <p:nvSpPr>
          <p:cNvPr id="8195" name="Текст 2"/>
          <p:cNvSpPr>
            <a:spLocks noGrp="1"/>
          </p:cNvSpPr>
          <p:nvPr>
            <p:ph type="body" idx="1"/>
          </p:nvPr>
        </p:nvSpPr>
        <p:spPr>
          <a:xfrm>
            <a:off x="457200" y="1340769"/>
            <a:ext cx="4040188" cy="576064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uk-UA" altLang="ru-RU" dirty="0" smtClean="0">
                <a:solidFill>
                  <a:srgbClr val="002060"/>
                </a:solidFill>
              </a:rPr>
              <a:t>Надіслано запрошення</a:t>
            </a:r>
            <a:endParaRPr lang="ru-RU" altLang="ru-RU" dirty="0" smtClean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uk-UA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9</a:t>
            </a:r>
            <a:r>
              <a:rPr lang="uk-UA" dirty="0">
                <a:solidFill>
                  <a:srgbClr val="002060"/>
                </a:solidFill>
              </a:rPr>
              <a:t> бібліотек національного/ державного </a:t>
            </a:r>
            <a:r>
              <a:rPr lang="uk-UA" dirty="0" smtClean="0">
                <a:solidFill>
                  <a:srgbClr val="002060"/>
                </a:solidFill>
              </a:rPr>
              <a:t>значення</a:t>
            </a:r>
          </a:p>
          <a:p>
            <a:pPr>
              <a:defRPr/>
            </a:pPr>
            <a:r>
              <a:rPr lang="uk-UA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200 </a:t>
            </a:r>
            <a:r>
              <a:rPr lang="uk-UA" dirty="0" smtClean="0">
                <a:solidFill>
                  <a:srgbClr val="002060"/>
                </a:solidFill>
              </a:rPr>
              <a:t>університетських бібліотек </a:t>
            </a:r>
          </a:p>
          <a:p>
            <a:pPr>
              <a:defRPr/>
            </a:pPr>
            <a:r>
              <a:rPr lang="uk-UA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25 </a:t>
            </a:r>
            <a:r>
              <a:rPr lang="uk-UA" dirty="0" smtClean="0">
                <a:solidFill>
                  <a:srgbClr val="002060"/>
                </a:solidFill>
              </a:rPr>
              <a:t>публічних  бібліотек </a:t>
            </a:r>
            <a:r>
              <a:rPr lang="uk-UA" dirty="0">
                <a:solidFill>
                  <a:srgbClr val="002060"/>
                </a:solidFill>
              </a:rPr>
              <a:t>регіонального </a:t>
            </a:r>
            <a:r>
              <a:rPr lang="uk-UA" dirty="0" smtClean="0">
                <a:solidFill>
                  <a:srgbClr val="002060"/>
                </a:solidFill>
              </a:rPr>
              <a:t>значення</a:t>
            </a:r>
          </a:p>
          <a:p>
            <a:pPr marL="0" indent="0">
              <a:buFont typeface="Arial" charset="0"/>
              <a:buNone/>
              <a:defRPr/>
            </a:pPr>
            <a:endParaRPr lang="uk-UA" dirty="0" smtClean="0">
              <a:solidFill>
                <a:srgbClr val="002060"/>
              </a:solidFill>
            </a:endParaRPr>
          </a:p>
          <a:p>
            <a:pPr marL="0" indent="0">
              <a:buFont typeface="Arial" charset="0"/>
              <a:buNone/>
              <a:defRPr/>
            </a:pPr>
            <a:r>
              <a:rPr lang="uk-UA" b="1" dirty="0" smtClean="0">
                <a:solidFill>
                  <a:srgbClr val="002060"/>
                </a:solidFill>
              </a:rPr>
              <a:t>Всього: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  <a:r>
              <a:rPr lang="uk-UA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234 </a:t>
            </a:r>
            <a:r>
              <a:rPr lang="uk-UA" dirty="0" smtClean="0">
                <a:solidFill>
                  <a:srgbClr val="002060"/>
                </a:solidFill>
              </a:rPr>
              <a:t>бібліотеки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197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8" y="1340768"/>
            <a:ext cx="4041775" cy="57606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uk-UA" altLang="ru-RU" dirty="0" smtClean="0">
                <a:solidFill>
                  <a:srgbClr val="002060"/>
                </a:solidFill>
              </a:rPr>
              <a:t>Взяли участь</a:t>
            </a:r>
            <a:endParaRPr lang="ru-RU" altLang="ru-RU" dirty="0" smtClean="0">
              <a:solidFill>
                <a:srgbClr val="00206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uk-UA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3 </a:t>
            </a:r>
            <a:r>
              <a:rPr lang="uk-UA" dirty="0">
                <a:solidFill>
                  <a:srgbClr val="002060"/>
                </a:solidFill>
              </a:rPr>
              <a:t>бібліотек національного/ державного значення</a:t>
            </a:r>
          </a:p>
          <a:p>
            <a:pPr>
              <a:defRPr/>
            </a:pPr>
            <a:r>
              <a:rPr lang="uk-UA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29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  <a:r>
              <a:rPr lang="uk-UA" dirty="0">
                <a:solidFill>
                  <a:srgbClr val="002060"/>
                </a:solidFill>
              </a:rPr>
              <a:t>університетських бібліотек </a:t>
            </a:r>
          </a:p>
          <a:p>
            <a:pPr>
              <a:defRPr/>
            </a:pPr>
            <a:r>
              <a:rPr lang="uk-UA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3 </a:t>
            </a:r>
            <a:r>
              <a:rPr lang="uk-UA" dirty="0">
                <a:solidFill>
                  <a:srgbClr val="002060"/>
                </a:solidFill>
              </a:rPr>
              <a:t>публічних  бібліотек регіонального значення</a:t>
            </a:r>
          </a:p>
          <a:p>
            <a:pPr marL="0" indent="0">
              <a:buFont typeface="Arial" charset="0"/>
              <a:buNone/>
              <a:defRPr/>
            </a:pPr>
            <a:endParaRPr lang="uk-UA" dirty="0">
              <a:solidFill>
                <a:srgbClr val="002060"/>
              </a:solidFill>
            </a:endParaRPr>
          </a:p>
          <a:p>
            <a:pPr marL="0" indent="0">
              <a:buFont typeface="Arial" charset="0"/>
              <a:buNone/>
              <a:defRPr/>
            </a:pPr>
            <a:r>
              <a:rPr lang="uk-UA" b="1" dirty="0">
                <a:solidFill>
                  <a:srgbClr val="002060"/>
                </a:solidFill>
              </a:rPr>
              <a:t>Всього:</a:t>
            </a:r>
            <a:r>
              <a:rPr lang="uk-UA" dirty="0">
                <a:solidFill>
                  <a:srgbClr val="002060"/>
                </a:solidFill>
              </a:rPr>
              <a:t> </a:t>
            </a:r>
            <a:r>
              <a:rPr lang="uk-UA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35</a:t>
            </a:r>
            <a:r>
              <a:rPr lang="uk-UA" dirty="0" smtClean="0">
                <a:solidFill>
                  <a:srgbClr val="002060"/>
                </a:solidFill>
              </a:rPr>
              <a:t> бібліотек</a:t>
            </a:r>
            <a:endParaRPr lang="ru-RU" dirty="0">
              <a:solidFill>
                <a:srgbClr val="002060"/>
              </a:solidFill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8199" name="Рисунок 4" descr="Faceboo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762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971600" y="260350"/>
            <a:ext cx="7993013" cy="1157288"/>
          </a:xfrm>
          <a:solidFill>
            <a:schemeClr val="bg1"/>
          </a:solidFill>
        </p:spPr>
        <p:txBody>
          <a:bodyPr/>
          <a:lstStyle/>
          <a:p>
            <a:r>
              <a:rPr lang="uk-UA" altLang="uk-UA" sz="3200" b="1" dirty="0" smtClean="0">
                <a:solidFill>
                  <a:srgbClr val="B0185D"/>
                </a:solidFill>
              </a:rPr>
              <a:t>Чи цікавлять питання стратегічного управління керівників бібліотек? </a:t>
            </a:r>
            <a:endParaRPr lang="uk-UA" altLang="ru-RU" sz="3200" dirty="0" smtClean="0"/>
          </a:p>
        </p:txBody>
      </p:sp>
      <p:pic>
        <p:nvPicPr>
          <p:cNvPr id="9219" name="Рисунок 4" descr="Faceboo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20" name="Объект 4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248650" cy="495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r:id="rId5" imgW="8248603" imgH="4956478" progId="Excel.Sheet.8">
                  <p:embed/>
                </p:oleObj>
              </mc:Choice>
              <mc:Fallback>
                <p:oleObj r:id="rId5" imgW="8248603" imgH="4956478" progId="Excel.Sheet.8">
                  <p:embed/>
                  <p:pic>
                    <p:nvPicPr>
                      <p:cNvPr id="0" name="Picture 11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549400"/>
                        <a:ext cx="8248650" cy="4954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4437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971600" y="260350"/>
            <a:ext cx="7993013" cy="1157288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dirty="0" smtClean="0">
                <a:solidFill>
                  <a:srgbClr val="B0185D"/>
                </a:solidFill>
              </a:rPr>
              <a:t>Чи виділено стратегічне управління як окремий безперервний процес?</a:t>
            </a:r>
            <a:r>
              <a:rPr lang="uk-UA" altLang="uk-UA" sz="3200" b="1" dirty="0" smtClean="0">
                <a:solidFill>
                  <a:srgbClr val="B0185D"/>
                </a:solidFill>
              </a:rPr>
              <a:t> </a:t>
            </a:r>
            <a:endParaRPr lang="uk-UA" altLang="ru-RU" sz="3200" b="1" dirty="0" smtClean="0">
              <a:solidFill>
                <a:srgbClr val="B0185D"/>
              </a:solidFill>
            </a:endParaRPr>
          </a:p>
        </p:txBody>
      </p:sp>
      <p:pic>
        <p:nvPicPr>
          <p:cNvPr id="10243" name="Рисунок 4" descr="Faceboo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44" name="Объект 4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248650" cy="495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r:id="rId5" imgW="8248603" imgH="4956478" progId="Excel.Sheet.8">
                  <p:embed/>
                </p:oleObj>
              </mc:Choice>
              <mc:Fallback>
                <p:oleObj r:id="rId5" imgW="8248603" imgH="4956478" progId="Excel.Sheet.8">
                  <p:embed/>
                  <p:pic>
                    <p:nvPicPr>
                      <p:cNvPr id="0" name="Picture 18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549400"/>
                        <a:ext cx="8248650" cy="4954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Діаграма 2"/>
          <p:cNvGraphicFramePr>
            <a:graphicFrameLocks/>
          </p:cNvGraphicFramePr>
          <p:nvPr/>
        </p:nvGraphicFramePr>
        <p:xfrm>
          <a:off x="544513" y="1506538"/>
          <a:ext cx="8039100" cy="485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r:id="rId7" imgW="8041321" imgH="4852837" progId="Excel.Sheet.8">
                  <p:embed/>
                </p:oleObj>
              </mc:Choice>
              <mc:Fallback>
                <p:oleObj r:id="rId7" imgW="8041321" imgH="4852837" progId="Excel.Sheet.8">
                  <p:embed/>
                  <p:pic>
                    <p:nvPicPr>
                      <p:cNvPr id="0" name="Picture 19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1506538"/>
                        <a:ext cx="8039100" cy="4852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054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166813" y="260350"/>
            <a:ext cx="7797800" cy="1157288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dirty="0" smtClean="0">
                <a:solidFill>
                  <a:srgbClr val="B0185D"/>
                </a:solidFill>
              </a:rPr>
              <a:t>Чи визначено місію, візію, цінності?</a:t>
            </a:r>
          </a:p>
        </p:txBody>
      </p:sp>
      <p:pic>
        <p:nvPicPr>
          <p:cNvPr id="11267" name="Рисунок 4" descr="Faceboo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268" name="Объект 4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248650" cy="495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r:id="rId5" imgW="8248603" imgH="4956478" progId="Excel.Sheet.8">
                  <p:embed/>
                </p:oleObj>
              </mc:Choice>
              <mc:Fallback>
                <p:oleObj r:id="rId5" imgW="8248603" imgH="4956478" progId="Excel.Sheet.8">
                  <p:embed/>
                  <p:pic>
                    <p:nvPicPr>
                      <p:cNvPr id="0" name="Picture 18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549400"/>
                        <a:ext cx="8248650" cy="4954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Діаграма 3"/>
          <p:cNvGraphicFramePr>
            <a:graphicFrameLocks/>
          </p:cNvGraphicFramePr>
          <p:nvPr/>
        </p:nvGraphicFramePr>
        <p:xfrm>
          <a:off x="417513" y="1290638"/>
          <a:ext cx="8526462" cy="5141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r:id="rId7" imgW="8529043" imgH="5139373" progId="Excel.Sheet.8">
                  <p:embed/>
                </p:oleObj>
              </mc:Choice>
              <mc:Fallback>
                <p:oleObj r:id="rId7" imgW="8529043" imgH="5139373" progId="Excel.Sheet.8">
                  <p:embed/>
                  <p:pic>
                    <p:nvPicPr>
                      <p:cNvPr id="0" name="Picture 19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1290638"/>
                        <a:ext cx="8526462" cy="5141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7354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1042988" y="274638"/>
            <a:ext cx="7643812" cy="1143000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smtClean="0">
                <a:solidFill>
                  <a:srgbClr val="B0185D"/>
                </a:solidFill>
              </a:rPr>
              <a:t>Стратегічне управління - </a:t>
            </a:r>
            <a:br>
              <a:rPr lang="uk-UA" altLang="ru-RU" sz="3200" b="1" smtClean="0">
                <a:solidFill>
                  <a:srgbClr val="B0185D"/>
                </a:solidFill>
              </a:rPr>
            </a:br>
            <a:r>
              <a:rPr lang="uk-UA" altLang="ru-RU" sz="3200" b="1" smtClean="0">
                <a:solidFill>
                  <a:srgbClr val="B0185D"/>
                </a:solidFill>
              </a:rPr>
              <a:t>місія обов</a:t>
            </a:r>
            <a:r>
              <a:rPr lang="en-US" altLang="ru-RU" sz="3200" b="1" smtClean="0">
                <a:solidFill>
                  <a:srgbClr val="B0185D"/>
                </a:solidFill>
              </a:rPr>
              <a:t>’</a:t>
            </a:r>
            <a:r>
              <a:rPr lang="uk-UA" altLang="ru-RU" sz="3200" b="1" smtClean="0">
                <a:solidFill>
                  <a:srgbClr val="B0185D"/>
                </a:solidFill>
              </a:rPr>
              <a:t>язкова</a:t>
            </a:r>
            <a:endParaRPr lang="ru-RU" altLang="ru-RU" sz="3200" b="1" smtClean="0">
              <a:solidFill>
                <a:srgbClr val="B0185D"/>
              </a:solidFill>
            </a:endParaRPr>
          </a:p>
        </p:txBody>
      </p:sp>
      <p:graphicFrame>
        <p:nvGraphicFramePr>
          <p:cNvPr id="12291" name="Объект 4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331200" cy="517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r:id="rId3" imgW="8327858" imgH="5169856" progId="Excel.Sheet.8">
                  <p:embed/>
                </p:oleObj>
              </mc:Choice>
              <mc:Fallback>
                <p:oleObj r:id="rId3" imgW="8327858" imgH="5169856" progId="Excel.Sheet.8">
                  <p:embed/>
                  <p:pic>
                    <p:nvPicPr>
                      <p:cNvPr id="0" name="Picture 10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549400"/>
                        <a:ext cx="8331200" cy="5170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2" name="Рисунок 4" descr="Facebook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806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900113" y="274638"/>
            <a:ext cx="7786687" cy="1143000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dirty="0" smtClean="0">
                <a:solidFill>
                  <a:srgbClr val="B0185D"/>
                </a:solidFill>
              </a:rPr>
              <a:t>Реалізація бібліотеками стратегії/ стратегічного плану в поточному часі</a:t>
            </a:r>
            <a:endParaRPr lang="ru-RU" altLang="ru-RU" sz="3200" b="1" dirty="0" smtClean="0">
              <a:solidFill>
                <a:srgbClr val="B0185D"/>
              </a:solidFill>
            </a:endParaRPr>
          </a:p>
        </p:txBody>
      </p:sp>
      <p:pic>
        <p:nvPicPr>
          <p:cNvPr id="13315" name="Рисунок 4" descr="Faceboo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16" name="Діаграма 4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331200" cy="517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r:id="rId5" imgW="8327858" imgH="5169856" progId="Excel.Sheet.8">
                  <p:embed/>
                </p:oleObj>
              </mc:Choice>
              <mc:Fallback>
                <p:oleObj r:id="rId5" imgW="8327858" imgH="5169856" progId="Excel.Sheet.8">
                  <p:embed/>
                  <p:pic>
                    <p:nvPicPr>
                      <p:cNvPr id="0" name="Picture 9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549400"/>
                        <a:ext cx="8331200" cy="5170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0552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900113" y="274638"/>
            <a:ext cx="7786687" cy="1143000"/>
          </a:xfrm>
          <a:solidFill>
            <a:schemeClr val="bg1"/>
          </a:solidFill>
        </p:spPr>
        <p:txBody>
          <a:bodyPr/>
          <a:lstStyle/>
          <a:p>
            <a:r>
              <a:rPr lang="ru-RU" altLang="ru-RU" sz="3200" b="1" dirty="0" err="1" smtClean="0">
                <a:solidFill>
                  <a:srgbClr val="B0185D"/>
                </a:solidFill>
              </a:rPr>
              <a:t>Досвід</a:t>
            </a:r>
            <a:r>
              <a:rPr lang="ru-RU" altLang="ru-RU" sz="3200" b="1" dirty="0" smtClean="0">
                <a:solidFill>
                  <a:srgbClr val="B0185D"/>
                </a:solidFill>
              </a:rPr>
              <a:t> </a:t>
            </a:r>
            <a:r>
              <a:rPr lang="ru-RU" altLang="ru-RU" sz="3200" b="1" dirty="0" err="1" smtClean="0">
                <a:solidFill>
                  <a:srgbClr val="B0185D"/>
                </a:solidFill>
              </a:rPr>
              <a:t>роботи</a:t>
            </a:r>
            <a:r>
              <a:rPr lang="ru-RU" altLang="ru-RU" sz="3200" b="1" dirty="0" smtClean="0">
                <a:solidFill>
                  <a:srgbClr val="B0185D"/>
                </a:solidFill>
              </a:rPr>
              <a:t> з </a:t>
            </a:r>
            <a:r>
              <a:rPr lang="ru-RU" altLang="ru-RU" sz="3200" b="1" dirty="0" err="1" smtClean="0">
                <a:solidFill>
                  <a:srgbClr val="B0185D"/>
                </a:solidFill>
              </a:rPr>
              <a:t>стратегією</a:t>
            </a:r>
            <a:r>
              <a:rPr lang="ru-RU" altLang="ru-RU" sz="3200" b="1" dirty="0" smtClean="0">
                <a:solidFill>
                  <a:srgbClr val="B0185D"/>
                </a:solidFill>
              </a:rPr>
              <a:t>/ </a:t>
            </a:r>
            <a:r>
              <a:rPr lang="ru-RU" altLang="ru-RU" sz="3200" b="1" dirty="0" err="1" smtClean="0">
                <a:solidFill>
                  <a:srgbClr val="B0185D"/>
                </a:solidFill>
              </a:rPr>
              <a:t>стратегічним</a:t>
            </a:r>
            <a:r>
              <a:rPr lang="ru-RU" altLang="ru-RU" sz="3200" b="1" dirty="0" smtClean="0">
                <a:solidFill>
                  <a:srgbClr val="B0185D"/>
                </a:solidFill>
              </a:rPr>
              <a:t> </a:t>
            </a:r>
            <a:r>
              <a:rPr lang="ru-RU" altLang="ru-RU" sz="3200" b="1" dirty="0" err="1" smtClean="0">
                <a:solidFill>
                  <a:srgbClr val="B0185D"/>
                </a:solidFill>
              </a:rPr>
              <a:t>плануванням</a:t>
            </a:r>
            <a:endParaRPr lang="ru-RU" altLang="ru-RU" sz="3200" b="1" dirty="0" smtClean="0">
              <a:solidFill>
                <a:srgbClr val="B0185D"/>
              </a:solidFill>
            </a:endParaRPr>
          </a:p>
        </p:txBody>
      </p:sp>
      <p:pic>
        <p:nvPicPr>
          <p:cNvPr id="13315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іаграма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8320253"/>
              </p:ext>
            </p:extLst>
          </p:nvPr>
        </p:nvGraphicFramePr>
        <p:xfrm>
          <a:off x="457200" y="1600200"/>
          <a:ext cx="8229600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79449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116013" y="274638"/>
            <a:ext cx="7570787" cy="1143000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smtClean="0">
                <a:solidFill>
                  <a:srgbClr val="B0185D"/>
                </a:solidFill>
              </a:rPr>
              <a:t>Хто розробляє стратегію?</a:t>
            </a:r>
            <a:endParaRPr lang="ru-RU" altLang="ru-RU" sz="3200" b="1" smtClean="0">
              <a:solidFill>
                <a:srgbClr val="B0185D"/>
              </a:solidFill>
            </a:endParaRPr>
          </a:p>
        </p:txBody>
      </p:sp>
      <p:pic>
        <p:nvPicPr>
          <p:cNvPr id="14339" name="Рисунок 4" descr="Faceboo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517022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00085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827088" y="274638"/>
            <a:ext cx="7859712" cy="1143000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dirty="0" smtClean="0">
                <a:solidFill>
                  <a:srgbClr val="B0185D"/>
                </a:solidFill>
              </a:rPr>
              <a:t>Інструменти розроблення стратегії/ стратегічного плану в бібліотеках</a:t>
            </a:r>
            <a:endParaRPr lang="ru-RU" altLang="ru-RU" dirty="0" smtClean="0"/>
          </a:p>
        </p:txBody>
      </p:sp>
      <p:pic>
        <p:nvPicPr>
          <p:cNvPr id="15363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364" name="Діаграма 10"/>
          <p:cNvGraphicFramePr>
            <a:graphicFrameLocks noGrp="1"/>
          </p:cNvGraphicFramePr>
          <p:nvPr>
            <p:ph sz="half" idx="1"/>
          </p:nvPr>
        </p:nvGraphicFramePr>
        <p:xfrm>
          <a:off x="406400" y="1549400"/>
          <a:ext cx="8104188" cy="462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r:id="rId4" imgW="8102286" imgH="4627265" progId="Excel.Sheet.8">
                  <p:embed/>
                </p:oleObj>
              </mc:Choice>
              <mc:Fallback>
                <p:oleObj r:id="rId4" imgW="8102286" imgH="4627265" progId="Excel.Sheet.8">
                  <p:embed/>
                  <p:pic>
                    <p:nvPicPr>
                      <p:cNvPr id="0" name="Picture 9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549400"/>
                        <a:ext cx="8104188" cy="462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580063" y="3933825"/>
            <a:ext cx="2087562" cy="11509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66813" y="5732463"/>
            <a:ext cx="5565775" cy="43338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775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900113" y="274638"/>
            <a:ext cx="7786687" cy="1143000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smtClean="0">
                <a:solidFill>
                  <a:srgbClr val="B0185D"/>
                </a:solidFill>
              </a:rPr>
              <a:t>Інструменти аналізу діяльності бібліотек</a:t>
            </a:r>
            <a:endParaRPr lang="ru-RU" altLang="ru-RU" smtClean="0"/>
          </a:p>
        </p:txBody>
      </p:sp>
      <p:pic>
        <p:nvPicPr>
          <p:cNvPr id="16387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88" name="Объект 6"/>
          <p:cNvGraphicFramePr>
            <a:graphicFrameLocks noGrp="1"/>
          </p:cNvGraphicFramePr>
          <p:nvPr>
            <p:ph sz="half" idx="1"/>
          </p:nvPr>
        </p:nvGraphicFramePr>
        <p:xfrm>
          <a:off x="406400" y="1549400"/>
          <a:ext cx="8248650" cy="462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r:id="rId4" imgW="8248603" imgH="4627265" progId="Excel.Sheet.8">
                  <p:embed/>
                </p:oleObj>
              </mc:Choice>
              <mc:Fallback>
                <p:oleObj r:id="rId4" imgW="8248603" imgH="4627265" progId="Excel.Sheet.8">
                  <p:embed/>
                  <p:pic>
                    <p:nvPicPr>
                      <p:cNvPr id="0" name="Picture 9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549400"/>
                        <a:ext cx="8248650" cy="462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63713" y="1628775"/>
            <a:ext cx="3095625" cy="115252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462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900113" y="274638"/>
            <a:ext cx="7786687" cy="1143000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smtClean="0">
                <a:solidFill>
                  <a:srgbClr val="B0185D"/>
                </a:solidFill>
              </a:rPr>
              <a:t>Здійснення бібліотеками моніторингу та оцінювання реалізації стратегії</a:t>
            </a:r>
            <a:endParaRPr lang="ru-RU" altLang="ru-RU" smtClean="0"/>
          </a:p>
        </p:txBody>
      </p:sp>
      <p:pic>
        <p:nvPicPr>
          <p:cNvPr id="17411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412" name="Объект 12"/>
          <p:cNvGraphicFramePr>
            <a:graphicFrameLocks noGrp="1"/>
          </p:cNvGraphicFramePr>
          <p:nvPr>
            <p:ph sz="half" idx="1"/>
          </p:nvPr>
        </p:nvGraphicFramePr>
        <p:xfrm>
          <a:off x="406400" y="1549400"/>
          <a:ext cx="8248650" cy="462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r:id="rId4" imgW="8248603" imgH="4627265" progId="Excel.Sheet.8">
                  <p:embed/>
                </p:oleObj>
              </mc:Choice>
              <mc:Fallback>
                <p:oleObj r:id="rId4" imgW="8248603" imgH="4627265" progId="Excel.Sheet.8">
                  <p:embed/>
                  <p:pic>
                    <p:nvPicPr>
                      <p:cNvPr id="0" name="Picture 9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549400"/>
                        <a:ext cx="8248650" cy="462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4168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827088" y="274638"/>
            <a:ext cx="7859712" cy="1143000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smtClean="0">
                <a:solidFill>
                  <a:srgbClr val="B0185D"/>
                </a:solidFill>
              </a:rPr>
              <a:t>Інструменти моніторингу та оцінювання реалізації стратегії</a:t>
            </a:r>
            <a:endParaRPr lang="ru-RU" altLang="ru-RU" sz="3200" b="1" smtClean="0">
              <a:solidFill>
                <a:srgbClr val="B0185D"/>
              </a:solidFill>
            </a:endParaRPr>
          </a:p>
        </p:txBody>
      </p:sp>
      <p:sp>
        <p:nvSpPr>
          <p:cNvPr id="18435" name="Текст 2"/>
          <p:cNvSpPr>
            <a:spLocks noGrp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uk-UA" altLang="ru-RU" smtClean="0">
                <a:solidFill>
                  <a:srgbClr val="002060"/>
                </a:solidFill>
              </a:rPr>
              <a:t>Використовуються</a:t>
            </a:r>
            <a:br>
              <a:rPr lang="uk-UA" altLang="ru-RU" smtClean="0">
                <a:solidFill>
                  <a:srgbClr val="002060"/>
                </a:solidFill>
              </a:rPr>
            </a:br>
            <a:endParaRPr lang="ru-RU" altLang="ru-RU" smtClean="0">
              <a:solidFill>
                <a:srgbClr val="002060"/>
              </a:solidFill>
            </a:endParaRPr>
          </a:p>
        </p:txBody>
      </p:sp>
      <p:graphicFrame>
        <p:nvGraphicFramePr>
          <p:cNvPr id="18436" name="Объект 7"/>
          <p:cNvGraphicFramePr>
            <a:graphicFrameLocks noGrp="1"/>
          </p:cNvGraphicFramePr>
          <p:nvPr>
            <p:ph sz="half" idx="2"/>
          </p:nvPr>
        </p:nvGraphicFramePr>
        <p:xfrm>
          <a:off x="406400" y="2124075"/>
          <a:ext cx="4141788" cy="405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r:id="rId3" imgW="4139543" imgH="4054191" progId="Excel.Sheet.8">
                  <p:embed/>
                </p:oleObj>
              </mc:Choice>
              <mc:Fallback>
                <p:oleObj r:id="rId3" imgW="4139543" imgH="4054191" progId="Excel.Sheet.8">
                  <p:embed/>
                  <p:pic>
                    <p:nvPicPr>
                      <p:cNvPr id="0" name="Picture 1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2124075"/>
                        <a:ext cx="4141788" cy="405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Текст 4"/>
          <p:cNvSpPr>
            <a:spLocks noGrp="1"/>
          </p:cNvSpPr>
          <p:nvPr>
            <p:ph type="body" sz="quarter" idx="3"/>
          </p:nvPr>
        </p:nvSpPr>
        <p:spPr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uk-UA" altLang="ru-RU" smtClean="0">
                <a:solidFill>
                  <a:srgbClr val="002060"/>
                </a:solidFill>
              </a:rPr>
              <a:t>Використовуються/</a:t>
            </a:r>
            <a:br>
              <a:rPr lang="uk-UA" altLang="ru-RU" smtClean="0">
                <a:solidFill>
                  <a:srgbClr val="002060"/>
                </a:solidFill>
              </a:rPr>
            </a:br>
            <a:r>
              <a:rPr lang="uk-UA" altLang="ru-RU" smtClean="0">
                <a:solidFill>
                  <a:srgbClr val="002060"/>
                </a:solidFill>
              </a:rPr>
              <a:t>плануються</a:t>
            </a:r>
            <a:endParaRPr lang="ru-RU" altLang="ru-RU" smtClean="0">
              <a:solidFill>
                <a:srgbClr val="002060"/>
              </a:solidFill>
            </a:endParaRPr>
          </a:p>
        </p:txBody>
      </p:sp>
      <p:pic>
        <p:nvPicPr>
          <p:cNvPr id="18438" name="Рисунок 6" descr="Facebook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439" name="Объект 7"/>
          <p:cNvGraphicFramePr>
            <a:graphicFrameLocks noGrp="1"/>
          </p:cNvGraphicFramePr>
          <p:nvPr>
            <p:ph sz="quarter" idx="4"/>
          </p:nvPr>
        </p:nvGraphicFramePr>
        <p:xfrm>
          <a:off x="4594225" y="2124075"/>
          <a:ext cx="4143375" cy="405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" r:id="rId6" imgW="4139543" imgH="4054191" progId="Excel.Sheet.8">
                  <p:embed/>
                </p:oleObj>
              </mc:Choice>
              <mc:Fallback>
                <p:oleObj r:id="rId6" imgW="4139543" imgH="4054191" progId="Excel.Sheet.8">
                  <p:embed/>
                  <p:pic>
                    <p:nvPicPr>
                      <p:cNvPr id="0" name="Picture 17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4225" y="2124075"/>
                        <a:ext cx="4143375" cy="405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6454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827088" y="274638"/>
            <a:ext cx="7859712" cy="1143000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smtClean="0">
                <a:solidFill>
                  <a:srgbClr val="B0185D"/>
                </a:solidFill>
              </a:rPr>
              <a:t>Хто моніторить та оцінює реалізацію стратегії?</a:t>
            </a:r>
            <a:endParaRPr lang="ru-RU" altLang="ru-RU" sz="3200" b="1" smtClean="0">
              <a:solidFill>
                <a:srgbClr val="B0185D"/>
              </a:solidFill>
            </a:endParaRPr>
          </a:p>
        </p:txBody>
      </p:sp>
      <p:graphicFrame>
        <p:nvGraphicFramePr>
          <p:cNvPr id="19459" name="Объект 7"/>
          <p:cNvGraphicFramePr>
            <a:graphicFrameLocks noGrp="1"/>
          </p:cNvGraphicFramePr>
          <p:nvPr>
            <p:ph sz="half" idx="2"/>
          </p:nvPr>
        </p:nvGraphicFramePr>
        <p:xfrm>
          <a:off x="406400" y="2124075"/>
          <a:ext cx="4141788" cy="405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r:id="rId4" imgW="4139543" imgH="4054191" progId="Excel.Sheet.8">
                  <p:embed/>
                </p:oleObj>
              </mc:Choice>
              <mc:Fallback>
                <p:oleObj r:id="rId4" imgW="4139543" imgH="4054191" progId="Excel.Sheet.8">
                  <p:embed/>
                  <p:pic>
                    <p:nvPicPr>
                      <p:cNvPr id="0" name="Picture 1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2124075"/>
                        <a:ext cx="4141788" cy="405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0" name="Рисунок 6" descr="Facebook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461" name="Объект 7"/>
          <p:cNvGraphicFramePr>
            <a:graphicFrameLocks noGrp="1"/>
          </p:cNvGraphicFramePr>
          <p:nvPr>
            <p:ph sz="quarter" idx="4"/>
          </p:nvPr>
        </p:nvGraphicFramePr>
        <p:xfrm>
          <a:off x="4594225" y="2124075"/>
          <a:ext cx="4143375" cy="405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r:id="rId7" imgW="4139543" imgH="4054191" progId="Excel.Sheet.8">
                  <p:embed/>
                </p:oleObj>
              </mc:Choice>
              <mc:Fallback>
                <p:oleObj r:id="rId7" imgW="4139543" imgH="4054191" progId="Excel.Sheet.8">
                  <p:embed/>
                  <p:pic>
                    <p:nvPicPr>
                      <p:cNvPr id="0" name="Picture 17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4225" y="2124075"/>
                        <a:ext cx="4143375" cy="405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8939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900113" y="274638"/>
            <a:ext cx="7786687" cy="1143000"/>
          </a:xfrm>
          <a:solidFill>
            <a:schemeClr val="bg1"/>
          </a:solidFill>
        </p:spPr>
        <p:txBody>
          <a:bodyPr/>
          <a:lstStyle/>
          <a:p>
            <a:r>
              <a:rPr lang="uk-UA" altLang="ru-RU" sz="3200" b="1" smtClean="0">
                <a:solidFill>
                  <a:srgbClr val="B0185D"/>
                </a:solidFill>
              </a:rPr>
              <a:t>Стратегічне управління в системі фахової освіти</a:t>
            </a:r>
            <a:endParaRPr lang="ru-RU" altLang="ru-RU" smtClean="0"/>
          </a:p>
        </p:txBody>
      </p:sp>
      <p:pic>
        <p:nvPicPr>
          <p:cNvPr id="20483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484" name="Объект 6"/>
          <p:cNvGraphicFramePr>
            <a:graphicFrameLocks noGrp="1"/>
          </p:cNvGraphicFramePr>
          <p:nvPr>
            <p:ph sz="half" idx="1"/>
          </p:nvPr>
        </p:nvGraphicFramePr>
        <p:xfrm>
          <a:off x="406400" y="1549400"/>
          <a:ext cx="8320088" cy="462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r:id="rId4" imgW="8321761" imgH="4627265" progId="Excel.Sheet.8">
                  <p:embed/>
                </p:oleObj>
              </mc:Choice>
              <mc:Fallback>
                <p:oleObj r:id="rId4" imgW="8321761" imgH="4627265" progId="Excel.Sheet.8">
                  <p:embed/>
                  <p:pic>
                    <p:nvPicPr>
                      <p:cNvPr id="0" name="Picture 9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549400"/>
                        <a:ext cx="8320088" cy="462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56690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314" y="1052736"/>
            <a:ext cx="8091486" cy="5073427"/>
          </a:xfrm>
          <a:solidFill>
            <a:schemeClr val="bg1"/>
          </a:solidFill>
        </p:spPr>
        <p:txBody>
          <a:bodyPr/>
          <a:lstStyle/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ru-RU" dirty="0" err="1" smtClean="0">
                <a:solidFill>
                  <a:srgbClr val="002060"/>
                </a:solidFill>
              </a:rPr>
              <a:t>Бібліотека</a:t>
            </a:r>
            <a:r>
              <a:rPr lang="ru-RU" dirty="0" smtClean="0">
                <a:solidFill>
                  <a:srgbClr val="002060"/>
                </a:solidFill>
              </a:rPr>
              <a:t> 21 ст. і </a:t>
            </a:r>
            <a:r>
              <a:rPr lang="ru-RU" dirty="0" err="1" smtClean="0">
                <a:solidFill>
                  <a:srgbClr val="002060"/>
                </a:solidFill>
              </a:rPr>
              <a:t>стратегічне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управління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ru-RU" sz="1000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ru-RU" dirty="0" err="1" smtClean="0">
                <a:solidFill>
                  <a:srgbClr val="002060"/>
                </a:solidFill>
              </a:rPr>
              <a:t>Стратегічне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управління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українських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бібліотеках</a:t>
            </a:r>
            <a:r>
              <a:rPr lang="ru-RU" dirty="0" smtClean="0">
                <a:solidFill>
                  <a:srgbClr val="002060"/>
                </a:solidFill>
              </a:rPr>
              <a:t> – </a:t>
            </a:r>
            <a:r>
              <a:rPr lang="ru-RU" dirty="0" err="1" smtClean="0">
                <a:solidFill>
                  <a:srgbClr val="002060"/>
                </a:solidFill>
              </a:rPr>
              <a:t>онлайнове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опитування</a:t>
            </a:r>
            <a:endParaRPr lang="ru-RU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ru-RU" sz="1000" dirty="0" smtClean="0">
              <a:solidFill>
                <a:srgbClr val="002060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uk-UA" sz="2900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Висновки</a:t>
            </a:r>
            <a:endParaRPr lang="ru-RU" sz="2900" b="1" dirty="0">
              <a:solidFill>
                <a:srgbClr val="B0185D"/>
              </a:solidFill>
              <a:latin typeface="+mj-lt"/>
              <a:ea typeface="+mj-ea"/>
              <a:cs typeface="+mj-cs"/>
            </a:endParaRPr>
          </a:p>
          <a:p>
            <a:pPr marL="457200" lvl="1" indent="0" eaLnBrk="1" hangingPunct="1">
              <a:buFontTx/>
              <a:buNone/>
              <a:defRPr/>
            </a:pPr>
            <a:endParaRPr lang="ru-RU" sz="1600" dirty="0" smtClean="0">
              <a:solidFill>
                <a:srgbClr val="002060"/>
              </a:solidFill>
            </a:endParaRPr>
          </a:p>
        </p:txBody>
      </p:sp>
      <p:pic>
        <p:nvPicPr>
          <p:cNvPr id="5" name="Рисунок 4" descr="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47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166812" y="274638"/>
            <a:ext cx="7519987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altLang="uk-UA" sz="3200" b="1" dirty="0" err="1" smtClean="0">
                <a:solidFill>
                  <a:srgbClr val="B0185D"/>
                </a:solidFill>
              </a:rPr>
              <a:t>Зацікавленість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питаннями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стратегічного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управління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/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планування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керівників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бібліотек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85298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altLang="ru-RU" sz="2800" dirty="0">
                <a:solidFill>
                  <a:srgbClr val="002060"/>
                </a:solidFill>
              </a:rPr>
              <a:t>На рівні країни – низька </a:t>
            </a:r>
            <a:r>
              <a:rPr lang="uk-UA" altLang="ru-RU" sz="2800" dirty="0" smtClean="0">
                <a:solidFill>
                  <a:srgbClr val="002060"/>
                </a:solidFill>
              </a:rPr>
              <a:t>зацікавленість</a:t>
            </a:r>
          </a:p>
          <a:p>
            <a:pPr>
              <a:buFont typeface="Wingdings" panose="05000000000000000000" pitchFamily="2" charset="2"/>
              <a:buChar char="ü"/>
            </a:pPr>
            <a:endParaRPr lang="uk-UA" altLang="ru-RU" sz="28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uk-UA" altLang="ru-RU" sz="2800" dirty="0" smtClean="0">
                <a:solidFill>
                  <a:srgbClr val="002060"/>
                </a:solidFill>
              </a:rPr>
              <a:t>Високий рівень зацікавленості </a:t>
            </a:r>
            <a:br>
              <a:rPr lang="uk-UA" altLang="ru-RU" sz="2800" dirty="0" smtClean="0">
                <a:solidFill>
                  <a:srgbClr val="002060"/>
                </a:solidFill>
              </a:rPr>
            </a:br>
            <a:r>
              <a:rPr lang="uk-UA" altLang="ru-RU" sz="2800" dirty="0" smtClean="0">
                <a:solidFill>
                  <a:srgbClr val="002060"/>
                </a:solidFill>
              </a:rPr>
              <a:t>серед опитаних </a:t>
            </a:r>
            <a:endParaRPr lang="ru-RU" altLang="ru-RU" sz="2800" dirty="0">
              <a:solidFill>
                <a:srgbClr val="002060"/>
              </a:solidFill>
            </a:endParaRPr>
          </a:p>
        </p:txBody>
      </p:sp>
      <p:pic>
        <p:nvPicPr>
          <p:cNvPr id="21508" name="Рисунок 4" descr="Faceboo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677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uk-UA" altLang="uk-UA" sz="3200" b="1" dirty="0" smtClean="0">
                <a:solidFill>
                  <a:srgbClr val="B0185D"/>
                </a:solidFill>
              </a:rPr>
              <a:t>Обізнаність керівників бібліотек в питаннях стратегічного управління</a:t>
            </a: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580425" y="1628800"/>
            <a:ext cx="8229600" cy="485298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altLang="ru-RU" sz="2800" dirty="0">
                <a:solidFill>
                  <a:srgbClr val="002060"/>
                </a:solidFill>
              </a:rPr>
              <a:t>Загальне розуміння </a:t>
            </a:r>
            <a:r>
              <a:rPr lang="uk-UA" altLang="ru-RU" sz="2800" dirty="0" smtClean="0">
                <a:solidFill>
                  <a:srgbClr val="002060"/>
                </a:solidFill>
              </a:rPr>
              <a:t>важливості СУ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altLang="ru-RU" sz="2400" dirty="0" smtClean="0">
                <a:solidFill>
                  <a:srgbClr val="002060"/>
                </a:solidFill>
              </a:rPr>
              <a:t>Для бібліотеки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altLang="ru-RU" sz="2400" dirty="0" smtClean="0">
                <a:solidFill>
                  <a:srgbClr val="002060"/>
                </a:solidFill>
              </a:rPr>
              <a:t>В системі фахової освіти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uk-UA" altLang="ru-RU" sz="10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uk-UA" altLang="ru-RU" sz="2800" dirty="0" smtClean="0">
                <a:solidFill>
                  <a:srgbClr val="002060"/>
                </a:solidFill>
              </a:rPr>
              <a:t>Розуміння важливості моніторингу та оцінювання реалізації стратегії</a:t>
            </a:r>
          </a:p>
          <a:p>
            <a:pPr>
              <a:buFont typeface="Wingdings" panose="05000000000000000000" pitchFamily="2" charset="2"/>
              <a:buChar char="ü"/>
            </a:pPr>
            <a:endParaRPr lang="uk-UA" altLang="ru-RU" sz="10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uk-UA" altLang="ru-RU" sz="2800" dirty="0" smtClean="0">
                <a:solidFill>
                  <a:srgbClr val="002060"/>
                </a:solidFill>
              </a:rPr>
              <a:t>Відсутність системних знань щодо СУ та окремих інструментів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altLang="ru-RU" sz="2800" dirty="0">
              <a:solidFill>
                <a:srgbClr val="002060"/>
              </a:solidFill>
            </a:endParaRPr>
          </a:p>
        </p:txBody>
      </p:sp>
      <p:pic>
        <p:nvPicPr>
          <p:cNvPr id="21508" name="Рисунок 4" descr="Faceboo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933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166812" y="274638"/>
            <a:ext cx="7519987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altLang="uk-UA" sz="3200" b="1" dirty="0" err="1" smtClean="0">
                <a:solidFill>
                  <a:srgbClr val="B0185D"/>
                </a:solidFill>
              </a:rPr>
              <a:t>Наявність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в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бібліотеках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фахівців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,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які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володіють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сучасними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управлінськими</a:t>
            </a:r>
            <a:r>
              <a:rPr lang="ru-RU" altLang="uk-UA" sz="3200" b="1" dirty="0" smtClean="0">
                <a:solidFill>
                  <a:srgbClr val="B0185D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B0185D"/>
                </a:solidFill>
              </a:rPr>
              <a:t>інструментами</a:t>
            </a:r>
            <a:endParaRPr lang="ru-RU" altLang="uk-UA" sz="3200" b="1" dirty="0" smtClean="0">
              <a:solidFill>
                <a:srgbClr val="B0185D"/>
              </a:solidFill>
            </a:endParaRP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uk-UA" altLang="ru-RU" sz="2800" dirty="0" smtClean="0">
                <a:solidFill>
                  <a:srgbClr val="002060"/>
                </a:solidFill>
              </a:rPr>
              <a:t>Критично мало бібліотек, в яких бібліотекарі володіють спеціальними управлінськими інструментами та методиками СУ</a:t>
            </a:r>
          </a:p>
          <a:p>
            <a:pPr marL="0" indent="0" eaLnBrk="1" hangingPunct="1">
              <a:buNone/>
            </a:pPr>
            <a:endParaRPr lang="uk-UA" altLang="ru-RU" sz="1000" dirty="0" smtClean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uk-UA" altLang="ru-RU" sz="2800" dirty="0" smtClean="0">
                <a:solidFill>
                  <a:srgbClr val="002060"/>
                </a:solidFill>
              </a:rPr>
              <a:t>Стратегічне управління – в системі фахової безперевної освіти</a:t>
            </a:r>
          </a:p>
          <a:p>
            <a:pPr eaLnBrk="1" hangingPunct="1">
              <a:buFont typeface="Wingdings" pitchFamily="2" charset="2"/>
              <a:buChar char="ü"/>
            </a:pPr>
            <a:endParaRPr lang="uk-UA" altLang="ru-RU" sz="2800" dirty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uk-UA" altLang="ru-RU" sz="2800" dirty="0" smtClean="0">
                <a:solidFill>
                  <a:srgbClr val="002060"/>
                </a:solidFill>
              </a:rPr>
              <a:t> </a:t>
            </a:r>
          </a:p>
          <a:p>
            <a:endParaRPr lang="ru-RU" altLang="ru-RU" dirty="0" smtClean="0"/>
          </a:p>
        </p:txBody>
      </p:sp>
      <p:pic>
        <p:nvPicPr>
          <p:cNvPr id="21508" name="Рисунок 4" descr="Faceboo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91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uk-UA" altLang="ru-RU" dirty="0" smtClean="0">
                <a:solidFill>
                  <a:srgbClr val="002060"/>
                </a:solidFill>
              </a:rPr>
              <a:t>Якщо ви не знаєте куди ви йдете, то сильно здивуєтесь прийшовши не туди…</a:t>
            </a:r>
          </a:p>
          <a:p>
            <a:pPr marL="0" indent="0" eaLnBrk="1" hangingPunct="1">
              <a:buNone/>
            </a:pPr>
            <a:r>
              <a:rPr lang="uk-UA" altLang="ru-RU" dirty="0">
                <a:solidFill>
                  <a:srgbClr val="002060"/>
                </a:solidFill>
              </a:rPr>
              <a:t>	</a:t>
            </a:r>
            <a:r>
              <a:rPr lang="uk-UA" altLang="ru-RU" dirty="0" smtClean="0">
                <a:solidFill>
                  <a:srgbClr val="002060"/>
                </a:solidFill>
              </a:rPr>
              <a:t>					</a:t>
            </a:r>
            <a:r>
              <a:rPr lang="uk-UA" altLang="ru-RU" i="1" dirty="0" err="1" smtClean="0">
                <a:solidFill>
                  <a:srgbClr val="002060"/>
                </a:solidFill>
              </a:rPr>
              <a:t>Марк</a:t>
            </a:r>
            <a:r>
              <a:rPr lang="uk-UA" altLang="ru-RU" i="1" dirty="0" smtClean="0">
                <a:solidFill>
                  <a:srgbClr val="002060"/>
                </a:solidFill>
              </a:rPr>
              <a:t> Твен</a:t>
            </a:r>
            <a:endParaRPr lang="uk-UA" altLang="ru-RU" i="1" dirty="0" smtClean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endParaRPr lang="uk-UA" altLang="ru-RU" sz="2800" dirty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uk-UA" altLang="ru-RU" sz="2800" dirty="0" smtClean="0">
                <a:solidFill>
                  <a:srgbClr val="002060"/>
                </a:solidFill>
              </a:rPr>
              <a:t> </a:t>
            </a:r>
          </a:p>
          <a:p>
            <a:endParaRPr lang="ru-RU" altLang="ru-RU" dirty="0" smtClean="0"/>
          </a:p>
        </p:txBody>
      </p:sp>
      <p:pic>
        <p:nvPicPr>
          <p:cNvPr id="21508" name="Рисунок 4" descr="Faceboo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19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altLang="ru-RU" dirty="0" err="1" smtClean="0">
                <a:solidFill>
                  <a:srgbClr val="002060"/>
                </a:solidFill>
              </a:rPr>
              <a:t>Науково-практичний</a:t>
            </a:r>
            <a:r>
              <a:rPr lang="ru-RU" altLang="ru-RU" dirty="0" smtClean="0">
                <a:solidFill>
                  <a:srgbClr val="002060"/>
                </a:solidFill>
              </a:rPr>
              <a:t> </a:t>
            </a:r>
            <a:r>
              <a:rPr lang="ru-RU" altLang="ru-RU" dirty="0" err="1" smtClean="0">
                <a:solidFill>
                  <a:srgbClr val="002060"/>
                </a:solidFill>
              </a:rPr>
              <a:t>семінар</a:t>
            </a:r>
            <a:r>
              <a:rPr lang="ru-RU" altLang="ru-RU" dirty="0" smtClean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buNone/>
            </a:pPr>
            <a:endParaRPr lang="ru-RU" alt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alt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alt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Стратегії</a:t>
            </a:r>
            <a:r>
              <a:rPr lang="ru-RU" alt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розвитку</a:t>
            </a:r>
            <a:r>
              <a:rPr lang="ru-RU" alt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бібліотек</a:t>
            </a:r>
            <a:r>
              <a:rPr lang="ru-RU" alt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: </a:t>
            </a:r>
            <a:endParaRPr lang="ru-RU" altLang="ru-RU" b="1" dirty="0">
              <a:solidFill>
                <a:srgbClr val="B0185D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ru-RU" alt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від</a:t>
            </a:r>
            <a:r>
              <a:rPr lang="ru-RU" alt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ідеї</a:t>
            </a:r>
            <a:r>
              <a:rPr lang="ru-RU" alt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 до </a:t>
            </a:r>
            <a:r>
              <a:rPr lang="ru-RU" altLang="ru-RU" b="1" dirty="0" err="1">
                <a:solidFill>
                  <a:srgbClr val="B0185D"/>
                </a:solidFill>
                <a:latin typeface="+mj-lt"/>
                <a:ea typeface="+mj-ea"/>
                <a:cs typeface="+mj-cs"/>
              </a:rPr>
              <a:t>втілення</a:t>
            </a:r>
            <a:r>
              <a:rPr lang="ru-RU" altLang="ru-RU" b="1" dirty="0">
                <a:solidFill>
                  <a:srgbClr val="B0185D"/>
                </a:solidFill>
                <a:latin typeface="+mj-lt"/>
                <a:ea typeface="+mj-ea"/>
                <a:cs typeface="+mj-cs"/>
              </a:rPr>
              <a:t>»</a:t>
            </a:r>
          </a:p>
          <a:p>
            <a:pPr marL="0" indent="0" algn="ctr">
              <a:buNone/>
            </a:pPr>
            <a:endParaRPr lang="ru-RU" alt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altLang="ru-RU" i="1" dirty="0" smtClean="0">
                <a:solidFill>
                  <a:srgbClr val="002060"/>
                </a:solidFill>
              </a:rPr>
              <a:t>11-12 </a:t>
            </a:r>
            <a:r>
              <a:rPr lang="ru-RU" altLang="ru-RU" i="1" dirty="0" err="1" smtClean="0">
                <a:solidFill>
                  <a:srgbClr val="002060"/>
                </a:solidFill>
              </a:rPr>
              <a:t>грудня</a:t>
            </a:r>
            <a:r>
              <a:rPr lang="ru-RU" altLang="ru-RU" i="1" dirty="0" smtClean="0">
                <a:solidFill>
                  <a:srgbClr val="002060"/>
                </a:solidFill>
              </a:rPr>
              <a:t> </a:t>
            </a:r>
            <a:r>
              <a:rPr lang="ru-RU" altLang="ru-RU" i="1" dirty="0">
                <a:solidFill>
                  <a:srgbClr val="002060"/>
                </a:solidFill>
              </a:rPr>
              <a:t>2017 р. </a:t>
            </a:r>
            <a:endParaRPr lang="ru-RU" altLang="ru-RU" i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altLang="ru-RU" i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uk-UA" altLang="ru-RU" i="1" dirty="0" smtClean="0">
                <a:solidFill>
                  <a:srgbClr val="002060"/>
                </a:solidFill>
              </a:rPr>
              <a:t>Бібліотека КПІ</a:t>
            </a:r>
            <a:endParaRPr lang="uk-UA" altLang="ru-RU" sz="2800" i="1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uk-UA" altLang="ru-RU" sz="2800" dirty="0" smtClean="0">
                <a:solidFill>
                  <a:srgbClr val="002060"/>
                </a:solidFill>
              </a:rPr>
              <a:t> </a:t>
            </a:r>
            <a:endParaRPr lang="uk-UA" altLang="ru-RU" sz="2800" dirty="0" smtClean="0">
              <a:solidFill>
                <a:srgbClr val="002060"/>
              </a:solidFill>
            </a:endParaRPr>
          </a:p>
          <a:p>
            <a:endParaRPr lang="ru-RU" altLang="ru-RU" dirty="0" smtClean="0"/>
          </a:p>
        </p:txBody>
      </p:sp>
      <p:pic>
        <p:nvPicPr>
          <p:cNvPr id="21508" name="Рисунок 4" descr="Faceboo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42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97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14375" y="928688"/>
            <a:ext cx="7929563" cy="5500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uk-UA" sz="2800" dirty="0">
              <a:solidFill>
                <a:srgbClr val="002060"/>
              </a:solidFill>
            </a:endParaRPr>
          </a:p>
        </p:txBody>
      </p:sp>
      <p:pic>
        <p:nvPicPr>
          <p:cNvPr id="22531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Рисунок 4" descr="Faceboo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4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622</Words>
  <Application>Microsoft Office PowerPoint</Application>
  <PresentationFormat>Экран (4:3)</PresentationFormat>
  <Paragraphs>165</Paragraphs>
  <Slides>32</Slides>
  <Notes>15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Тема Office</vt:lpstr>
      <vt:lpstr>Лист Microsoft Excel 97-2003</vt:lpstr>
      <vt:lpstr>Стратегічне управління в українських бібліотеках:  хто? для чого? і як?</vt:lpstr>
      <vt:lpstr>Презентация PowerPoint</vt:lpstr>
      <vt:lpstr>Презентация PowerPoint</vt:lpstr>
      <vt:lpstr>Бібліотека 21 ст. –  процесно-орієнтована система</vt:lpstr>
      <vt:lpstr>Бібліотека 21 ст. –  процесно-орієнтована система</vt:lpstr>
      <vt:lpstr>Презентация PowerPoint</vt:lpstr>
      <vt:lpstr>Стратегічне управління – основні ознаки</vt:lpstr>
      <vt:lpstr>Стратегічне управління –  безперервний процес</vt:lpstr>
      <vt:lpstr>Презентация PowerPoint</vt:lpstr>
      <vt:lpstr>Стратегічне управління  процесно-орієнтованою бібліотекою  Дослідження 2015-2017 рр.</vt:lpstr>
      <vt:lpstr>Цілі опитування</vt:lpstr>
      <vt:lpstr>Аудиторія опитування</vt:lpstr>
      <vt:lpstr>Чи цікавлять питання стратегічного управління керівників бібліотек? </vt:lpstr>
      <vt:lpstr>Чи виділено стратегічне управління як окремий безперервний процес? </vt:lpstr>
      <vt:lpstr>Чи визначено місію, візію, цінності?</vt:lpstr>
      <vt:lpstr>Стратегічне управління -  місія обов’язкова</vt:lpstr>
      <vt:lpstr>Реалізація бібліотеками стратегії/ стратегічного плану в поточному часі</vt:lpstr>
      <vt:lpstr>Досвід роботи з стратегією/ стратегічним плануванням</vt:lpstr>
      <vt:lpstr>Хто розробляє стратегію?</vt:lpstr>
      <vt:lpstr>Інструменти розроблення стратегії/ стратегічного плану в бібліотеках</vt:lpstr>
      <vt:lpstr>Інструменти аналізу діяльності бібліотек</vt:lpstr>
      <vt:lpstr>Здійснення бібліотеками моніторингу та оцінювання реалізації стратегії</vt:lpstr>
      <vt:lpstr>Інструменти моніторингу та оцінювання реалізації стратегії</vt:lpstr>
      <vt:lpstr>Хто моніторить та оцінює реалізацію стратегії?</vt:lpstr>
      <vt:lpstr>Стратегічне управління в системі фахової освіти</vt:lpstr>
      <vt:lpstr>Презентация PowerPoint</vt:lpstr>
      <vt:lpstr>Зацікавленість питаннями стратегічного управління/планування керівників бібліотек </vt:lpstr>
      <vt:lpstr>Обізнаність керівників бібліотек в питаннях стратегічного управління</vt:lpstr>
      <vt:lpstr>Наявність в бібліотеках фахівців, які володіють сучасними управлінськими інструментами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Стратегічне управління в українських бібліотеках:  за результатами опитування</dc:title>
  <dc:creator>User</dc:creator>
  <cp:lastModifiedBy>XTreme.ws</cp:lastModifiedBy>
  <cp:revision>29</cp:revision>
  <dcterms:created xsi:type="dcterms:W3CDTF">2017-06-07T12:17:27Z</dcterms:created>
  <dcterms:modified xsi:type="dcterms:W3CDTF">2017-06-20T06:10:35Z</dcterms:modified>
</cp:coreProperties>
</file>