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64" r:id="rId5"/>
    <p:sldId id="260" r:id="rId6"/>
    <p:sldId id="261" r:id="rId7"/>
    <p:sldId id="257" r:id="rId8"/>
    <p:sldId id="266" r:id="rId9"/>
    <p:sldId id="267" r:id="rId10"/>
    <p:sldId id="268" r:id="rId11"/>
    <p:sldId id="269" r:id="rId12"/>
    <p:sldId id="270" r:id="rId13"/>
    <p:sldId id="271" r:id="rId14"/>
    <p:sldId id="258" r:id="rId15"/>
    <p:sldId id="265" r:id="rId16"/>
    <p:sldId id="273" r:id="rId17"/>
    <p:sldId id="274" r:id="rId1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FF"/>
    <a:srgbClr val="0033CC"/>
    <a:srgbClr val="003399"/>
    <a:srgbClr val="000099"/>
    <a:srgbClr val="3605AF"/>
    <a:srgbClr val="3C3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14.10.2015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14.10.2015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14.10.2015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14.10.2015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14.10.2015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14.10.2015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14.10.2015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14.10.2015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14.10.2015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14.10.2015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14.10.2015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A66AE-81F5-474A-B74B-EE41E9320F19}" type="datetimeFigureOut">
              <a:rPr lang="uk-UA" smtClean="0"/>
              <a:t>14.10.2015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85293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Cambria" pitchFamily="18" charset="0"/>
              </a:rPr>
              <a:t>Проект ELibUkr: створення Центрів знань в університетах України</a:t>
            </a:r>
            <a:endParaRPr lang="uk-UA" dirty="0">
              <a:latin typeface="Cambria" pitchFamily="18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08028" y="4725144"/>
            <a:ext cx="6400800" cy="694928"/>
          </a:xfrm>
        </p:spPr>
        <p:txBody>
          <a:bodyPr/>
          <a:lstStyle/>
          <a:p>
            <a:r>
              <a:rPr lang="uk-UA" dirty="0" smtClean="0">
                <a:latin typeface="Cambria" pitchFamily="18" charset="0"/>
              </a:rPr>
              <a:t>Сергій Назаровець</a:t>
            </a:r>
            <a:endParaRPr lang="uk-UA" dirty="0">
              <a:latin typeface="Cambria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268760"/>
            <a:ext cx="3329240" cy="11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1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ambria" pitchFamily="18" charset="0"/>
              </a:rPr>
              <a:t>Проект </a:t>
            </a:r>
            <a:r>
              <a:rPr lang="en-US" b="1" dirty="0" smtClean="0">
                <a:latin typeface="Cambria" pitchFamily="18" charset="0"/>
              </a:rPr>
              <a:t>ELibUkr</a:t>
            </a:r>
            <a:endParaRPr lang="uk-UA" b="1" dirty="0">
              <a:latin typeface="Cambria" pitchFamily="18" charset="0"/>
            </a:endParaRPr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132856"/>
            <a:ext cx="4038600" cy="2157355"/>
          </a:xfrm>
        </p:spPr>
      </p:pic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4008" y="1844824"/>
            <a:ext cx="4038600" cy="3412976"/>
          </a:xfrm>
        </p:spPr>
        <p:txBody>
          <a:bodyPr/>
          <a:lstStyle/>
          <a:p>
            <a:r>
              <a:rPr lang="uk-UA" dirty="0">
                <a:latin typeface="Cambria" pitchFamily="18" charset="0"/>
              </a:rPr>
              <a:t>Інноваційний проект, що об’єднує бібліотеки вищих навчальних закладів, національні бібліотеки та інші організації України. </a:t>
            </a:r>
          </a:p>
          <a:p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1187624" y="4493335"/>
            <a:ext cx="2350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smtClean="0"/>
              <a:t>www.elibukr.org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3335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ambria" pitchFamily="18" charset="0"/>
              </a:rPr>
              <a:t>Мета </a:t>
            </a:r>
            <a:r>
              <a:rPr lang="en-US" b="1" dirty="0">
                <a:latin typeface="Cambria" pitchFamily="18" charset="0"/>
              </a:rPr>
              <a:t>ELibUkr</a:t>
            </a:r>
            <a:endParaRPr lang="uk-UA" b="1" dirty="0">
              <a:latin typeface="Cambria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2980928"/>
          </a:xfrm>
        </p:spPr>
        <p:txBody>
          <a:bodyPr/>
          <a:lstStyle/>
          <a:p>
            <a:r>
              <a:rPr lang="uk-UA" dirty="0" smtClean="0">
                <a:latin typeface="Cambria" pitchFamily="18" charset="0"/>
              </a:rPr>
              <a:t>Забезпечення </a:t>
            </a:r>
            <a:r>
              <a:rPr lang="uk-UA" b="1" dirty="0">
                <a:solidFill>
                  <a:srgbClr val="C00000"/>
                </a:solidFill>
                <a:latin typeface="Cambria" pitchFamily="18" charset="0"/>
              </a:rPr>
              <a:t>доступу</a:t>
            </a:r>
            <a:r>
              <a:rPr lang="uk-UA" dirty="0">
                <a:latin typeface="Cambria" pitchFamily="18" charset="0"/>
              </a:rPr>
              <a:t> до світової наукової інформації, </a:t>
            </a:r>
            <a:r>
              <a:rPr lang="uk-UA" b="1" dirty="0">
                <a:solidFill>
                  <a:srgbClr val="C00000"/>
                </a:solidFill>
                <a:latin typeface="Cambria" pitchFamily="18" charset="0"/>
              </a:rPr>
              <a:t>створення</a:t>
            </a:r>
            <a:r>
              <a:rPr lang="uk-UA" dirty="0">
                <a:latin typeface="Cambria" pitchFamily="18" charset="0"/>
              </a:rPr>
              <a:t> власних академічних ресурсів, а також </a:t>
            </a:r>
            <a:r>
              <a:rPr lang="uk-UA" b="1" dirty="0">
                <a:solidFill>
                  <a:srgbClr val="C00000"/>
                </a:solidFill>
                <a:latin typeface="Cambria" pitchFamily="18" charset="0"/>
              </a:rPr>
              <a:t>інтеграція</a:t>
            </a:r>
            <a:r>
              <a:rPr lang="uk-UA" dirty="0">
                <a:latin typeface="Cambria" pitchFamily="18" charset="0"/>
              </a:rPr>
              <a:t> української науки та бібліотечної справи у світову наукову комунікацію.</a:t>
            </a:r>
          </a:p>
        </p:txBody>
      </p:sp>
    </p:spTree>
    <p:extLst>
      <p:ext uri="{BB962C8B-B14F-4D97-AF65-F5344CB8AC3E}">
        <p14:creationId xmlns:p14="http://schemas.microsoft.com/office/powerpoint/2010/main" val="139726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uk-UA" b="1" dirty="0">
                <a:latin typeface="Cambria" pitchFamily="18" charset="0"/>
              </a:rPr>
              <a:t>Учасники проекту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idx="1"/>
          </p:nvPr>
        </p:nvSpPr>
        <p:spPr>
          <a:xfrm>
            <a:off x="5436096" y="1951985"/>
            <a:ext cx="3384376" cy="34849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9600" dirty="0" smtClean="0">
                <a:solidFill>
                  <a:srgbClr val="C00000"/>
                </a:solidFill>
              </a:rPr>
              <a:t>29</a:t>
            </a:r>
            <a:r>
              <a:rPr lang="uk-UA" sz="9600" dirty="0" smtClean="0"/>
              <a:t> </a:t>
            </a:r>
            <a:r>
              <a:rPr lang="uk-UA" sz="3600" dirty="0" smtClean="0"/>
              <a:t>університетів </a:t>
            </a:r>
            <a:r>
              <a:rPr lang="uk-UA" sz="3600" dirty="0"/>
              <a:t>та </a:t>
            </a:r>
            <a:r>
              <a:rPr lang="uk-UA" sz="3600" dirty="0" smtClean="0"/>
              <a:t>національна бібліотека</a:t>
            </a:r>
            <a:endParaRPr lang="uk-UA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2132856"/>
            <a:ext cx="4571999" cy="312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85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latin typeface="Cambria" pitchFamily="18" charset="0"/>
              </a:rPr>
              <a:t>Історія Е</a:t>
            </a:r>
            <a:r>
              <a:rPr lang="en-US" b="1" dirty="0" err="1">
                <a:latin typeface="Cambria" pitchFamily="18" charset="0"/>
              </a:rPr>
              <a:t>libUkr</a:t>
            </a:r>
            <a:endParaRPr lang="uk-UA" b="1" dirty="0">
              <a:latin typeface="Cambria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43608" y="2348880"/>
            <a:ext cx="7056784" cy="2332856"/>
          </a:xfrm>
        </p:spPr>
        <p:txBody>
          <a:bodyPr/>
          <a:lstStyle/>
          <a:p>
            <a:r>
              <a:rPr lang="uk-UA" dirty="0" smtClean="0">
                <a:latin typeface="Cambria" pitchFamily="18" charset="0"/>
              </a:rPr>
              <a:t>Проект </a:t>
            </a:r>
            <a:r>
              <a:rPr lang="uk-UA" dirty="0" smtClean="0">
                <a:latin typeface="Cambria" pitchFamily="18" charset="0"/>
              </a:rPr>
              <a:t>«ЕlibUkr: Електронна бібліотека: Центри знань в університетах України</a:t>
            </a:r>
            <a:r>
              <a:rPr lang="uk-UA" dirty="0" smtClean="0">
                <a:latin typeface="Cambria" pitchFamily="18" charset="0"/>
              </a:rPr>
              <a:t>»</a:t>
            </a:r>
            <a:r>
              <a:rPr lang="en-US" dirty="0" smtClean="0">
                <a:latin typeface="Cambria" pitchFamily="18" charset="0"/>
              </a:rPr>
              <a:t> </a:t>
            </a:r>
            <a:r>
              <a:rPr lang="uk-UA" dirty="0" smtClean="0">
                <a:latin typeface="Cambria" pitchFamily="18" charset="0"/>
              </a:rPr>
              <a:t>розпочато у </a:t>
            </a:r>
            <a:r>
              <a:rPr lang="uk-UA" dirty="0">
                <a:latin typeface="Cambria" pitchFamily="18" charset="0"/>
              </a:rPr>
              <a:t>січні 2009 р. </a:t>
            </a:r>
            <a:r>
              <a:rPr lang="uk-UA" dirty="0" smtClean="0">
                <a:latin typeface="Cambria" pitchFamily="18" charset="0"/>
              </a:rPr>
              <a:t> </a:t>
            </a:r>
            <a:endParaRPr lang="uk-UA" dirty="0" smtClean="0">
              <a:latin typeface="Cambria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4422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latin typeface="Cambria" pitchFamily="18" charset="0"/>
              </a:rPr>
              <a:t>Ініціатор проекту 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67544" y="2132856"/>
            <a:ext cx="4690864" cy="3556992"/>
          </a:xfrm>
        </p:spPr>
        <p:txBody>
          <a:bodyPr/>
          <a:lstStyle/>
          <a:p>
            <a:r>
              <a:rPr lang="uk-UA" dirty="0" smtClean="0">
                <a:latin typeface="Cambria" pitchFamily="18" charset="0"/>
              </a:rPr>
              <a:t>Києво-Могилянська </a:t>
            </a:r>
            <a:r>
              <a:rPr lang="uk-UA" dirty="0">
                <a:latin typeface="Cambria" pitchFamily="18" charset="0"/>
              </a:rPr>
              <a:t>Фундація Америки, неприбуткова доброчинна організація, метою якої є сприяння розвитку вищої освіти в Україні. </a:t>
            </a:r>
            <a:endParaRPr lang="uk-UA" dirty="0"/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060848"/>
            <a:ext cx="3232224" cy="3224243"/>
          </a:xfrm>
        </p:spPr>
      </p:pic>
    </p:spTree>
    <p:extLst>
      <p:ext uri="{BB962C8B-B14F-4D97-AF65-F5344CB8AC3E}">
        <p14:creationId xmlns:p14="http://schemas.microsoft.com/office/powerpoint/2010/main" val="35133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ambria" pitchFamily="18" charset="0"/>
              </a:rPr>
              <a:t>Підтримка проекту</a:t>
            </a:r>
            <a:endParaRPr lang="uk-UA" b="1" dirty="0">
              <a:latin typeface="Cambria" pitchFamily="18" charset="0"/>
            </a:endParaRPr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700808"/>
            <a:ext cx="3358749" cy="3773016"/>
          </a:xfrm>
        </p:spPr>
      </p:pic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83568" y="2276872"/>
            <a:ext cx="4546848" cy="2692896"/>
          </a:xfrm>
        </p:spPr>
        <p:txBody>
          <a:bodyPr/>
          <a:lstStyle/>
          <a:p>
            <a:r>
              <a:rPr lang="uk-UA" dirty="0">
                <a:latin typeface="Cambria" pitchFamily="18" charset="0"/>
              </a:rPr>
              <a:t>Проект підтримано Регіональною Місією Агентства США з міжнародного розвитку (</a:t>
            </a:r>
            <a:r>
              <a:rPr lang="en-US" dirty="0">
                <a:latin typeface="Cambria" pitchFamily="18" charset="0"/>
              </a:rPr>
              <a:t>USAID) </a:t>
            </a:r>
            <a:r>
              <a:rPr lang="uk-UA" dirty="0">
                <a:latin typeface="Cambria" pitchFamily="18" charset="0"/>
              </a:rPr>
              <a:t>в Україні.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5299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204864"/>
            <a:ext cx="7416824" cy="1362075"/>
          </a:xfrm>
        </p:spPr>
        <p:txBody>
          <a:bodyPr>
            <a:noAutofit/>
          </a:bodyPr>
          <a:lstStyle/>
          <a:p>
            <a:pPr algn="r"/>
            <a:r>
              <a:rPr lang="uk-UA" sz="4400" dirty="0">
                <a:solidFill>
                  <a:srgbClr val="C00000"/>
                </a:solidFill>
                <a:latin typeface="Cambria" pitchFamily="18" charset="0"/>
              </a:rPr>
              <a:t>Переваги </a:t>
            </a:r>
            <a:r>
              <a:rPr lang="uk-UA" sz="4400" dirty="0" smtClean="0">
                <a:solidFill>
                  <a:srgbClr val="C00000"/>
                </a:solidFill>
                <a:latin typeface="Cambria" pitchFamily="18" charset="0"/>
              </a:rPr>
              <a:t>участі </a:t>
            </a:r>
            <a:br>
              <a:rPr lang="uk-UA" sz="4400" dirty="0" smtClean="0">
                <a:solidFill>
                  <a:srgbClr val="C00000"/>
                </a:solidFill>
                <a:latin typeface="Cambria" pitchFamily="18" charset="0"/>
              </a:rPr>
            </a:br>
            <a:r>
              <a:rPr lang="uk-UA" sz="4400" dirty="0" smtClean="0">
                <a:solidFill>
                  <a:srgbClr val="C00000"/>
                </a:solidFill>
                <a:latin typeface="Cambria" pitchFamily="18" charset="0"/>
              </a:rPr>
              <a:t>в Проекті </a:t>
            </a:r>
            <a:r>
              <a:rPr lang="en-US" sz="4400" dirty="0">
                <a:solidFill>
                  <a:srgbClr val="C00000"/>
                </a:solidFill>
                <a:latin typeface="Cambria" pitchFamily="18" charset="0"/>
              </a:rPr>
              <a:t>ELibUkr</a:t>
            </a:r>
            <a:endParaRPr lang="uk-UA" sz="4400" dirty="0">
              <a:solidFill>
                <a:srgbClr val="C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171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ambria" pitchFamily="18" charset="0"/>
              </a:rPr>
              <a:t>Цільовий пошук ресурсів</a:t>
            </a:r>
            <a:endParaRPr lang="uk-UA" b="1" dirty="0">
              <a:latin typeface="Cambria" pitchFamily="18" charset="0"/>
            </a:endParaRPr>
          </a:p>
        </p:txBody>
      </p:sp>
      <p:pic>
        <p:nvPicPr>
          <p:cNvPr id="7" name="Місце для вмісту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276872"/>
            <a:ext cx="2809255" cy="2809255"/>
          </a:xfrm>
        </p:spPr>
      </p:pic>
      <p:sp>
        <p:nvSpPr>
          <p:cNvPr id="6" name="Місце для вмісту 5"/>
          <p:cNvSpPr>
            <a:spLocks noGrp="1"/>
          </p:cNvSpPr>
          <p:nvPr>
            <p:ph sz="half" idx="2"/>
          </p:nvPr>
        </p:nvSpPr>
        <p:spPr>
          <a:xfrm>
            <a:off x="4644008" y="2348880"/>
            <a:ext cx="4038600" cy="3124944"/>
          </a:xfrm>
        </p:spPr>
        <p:txBody>
          <a:bodyPr/>
          <a:lstStyle/>
          <a:p>
            <a:r>
              <a:rPr lang="uk-UA" dirty="0" smtClean="0">
                <a:latin typeface="Cambria" pitchFamily="18" charset="0"/>
              </a:rPr>
              <a:t>Відшукаємо ресурс, який потрібен саме Вашому університету, користувачам Вашої бібліотеки.</a:t>
            </a:r>
            <a:endParaRPr lang="uk-UA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227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ambria" pitchFamily="18" charset="0"/>
              </a:rPr>
              <a:t>Тестовий </a:t>
            </a:r>
            <a:r>
              <a:rPr lang="uk-UA" b="1" dirty="0">
                <a:latin typeface="Cambria" pitchFamily="18" charset="0"/>
              </a:rPr>
              <a:t>доступ </a:t>
            </a:r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92896"/>
            <a:ext cx="2592288" cy="2376264"/>
          </a:xfrm>
        </p:spPr>
      </p:pic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4008" y="2564904"/>
            <a:ext cx="4038600" cy="2548880"/>
          </a:xfrm>
        </p:spPr>
        <p:txBody>
          <a:bodyPr/>
          <a:lstStyle/>
          <a:p>
            <a:r>
              <a:rPr lang="uk-UA" dirty="0" smtClean="0">
                <a:latin typeface="Cambria" pitchFamily="18" charset="0"/>
              </a:rPr>
              <a:t>Організуємо безкоштовний тестовий доступ до ресурсу на якомога довший період.</a:t>
            </a:r>
            <a:endParaRPr lang="uk-UA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941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latin typeface="Cambria" pitchFamily="18" charset="0"/>
              </a:rPr>
              <a:t>Переговори </a:t>
            </a:r>
            <a:r>
              <a:rPr lang="uk-UA" b="1" dirty="0">
                <a:latin typeface="Cambria" pitchFamily="18" charset="0"/>
              </a:rPr>
              <a:t>з постачальником </a:t>
            </a:r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060848"/>
            <a:ext cx="3062773" cy="3062773"/>
          </a:xfrm>
        </p:spPr>
      </p:pic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427984" y="2132856"/>
            <a:ext cx="4392488" cy="2836912"/>
          </a:xfrm>
        </p:spPr>
        <p:txBody>
          <a:bodyPr/>
          <a:lstStyle/>
          <a:p>
            <a:r>
              <a:rPr lang="uk-UA" dirty="0" smtClean="0">
                <a:latin typeface="Cambria" pitchFamily="18" charset="0"/>
              </a:rPr>
              <a:t>Проведемо переговори з постачальником         е-ресурсів та укладемо вигідну для Вашого університету ліцензійну угоду.</a:t>
            </a:r>
            <a:endParaRPr lang="uk-UA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058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ambria" pitchFamily="18" charset="0"/>
              </a:rPr>
              <a:t>Оплата </a:t>
            </a:r>
            <a:r>
              <a:rPr lang="uk-UA" b="1" dirty="0">
                <a:latin typeface="Cambria" pitchFamily="18" charset="0"/>
              </a:rPr>
              <a:t>в гривнях</a:t>
            </a:r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348880"/>
            <a:ext cx="2521720" cy="2448272"/>
          </a:xfrm>
        </p:spPr>
      </p:pic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3995936" y="2204864"/>
            <a:ext cx="4690864" cy="2908920"/>
          </a:xfrm>
        </p:spPr>
        <p:txBody>
          <a:bodyPr/>
          <a:lstStyle/>
          <a:p>
            <a:r>
              <a:rPr lang="uk-UA" dirty="0" smtClean="0"/>
              <a:t>Підготуємо пакет документів для офіційного придбання ресурсу українською мовою, допоможемо здійснити оплату в гривнях.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19995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ambria" pitchFamily="18" charset="0"/>
              </a:rPr>
              <a:t>Популяризація е-ресурсів </a:t>
            </a:r>
            <a:endParaRPr lang="uk-UA" b="1" dirty="0">
              <a:latin typeface="Cambria" pitchFamily="18" charset="0"/>
            </a:endParaRPr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132856"/>
            <a:ext cx="3168352" cy="3177508"/>
          </a:xfrm>
        </p:spPr>
      </p:pic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427984" y="2492896"/>
            <a:ext cx="4038600" cy="2808312"/>
          </a:xfrm>
        </p:spPr>
        <p:txBody>
          <a:bodyPr/>
          <a:lstStyle/>
          <a:p>
            <a:r>
              <a:rPr lang="uk-UA" dirty="0" smtClean="0">
                <a:latin typeface="Cambria" pitchFamily="18" charset="0"/>
              </a:rPr>
              <a:t>Підготуємо тренінг, навчальні та промо-матеріали для популяризації ресурсу у Вашому університеті.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54429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latin typeface="Cambria" pitchFamily="18" charset="0"/>
              </a:rPr>
              <a:t>Е-доставка документів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847636" y="2420888"/>
            <a:ext cx="4839163" cy="2836912"/>
          </a:xfrm>
        </p:spPr>
        <p:txBody>
          <a:bodyPr>
            <a:normAutofit lnSpcReduction="10000"/>
          </a:bodyPr>
          <a:lstStyle/>
          <a:p>
            <a:r>
              <a:rPr lang="uk-UA" dirty="0" smtClean="0">
                <a:latin typeface="Cambria" pitchFamily="18" charset="0"/>
              </a:rPr>
              <a:t>Науковцям </a:t>
            </a:r>
            <a:r>
              <a:rPr lang="uk-UA" dirty="0" smtClean="0">
                <a:latin typeface="Cambria" pitchFamily="18" charset="0"/>
              </a:rPr>
              <a:t>та викладачам університетів, що є учасниками </a:t>
            </a:r>
            <a:r>
              <a:rPr lang="uk-UA" dirty="0">
                <a:latin typeface="Cambria" pitchFamily="18" charset="0"/>
              </a:rPr>
              <a:t>проекту, </a:t>
            </a:r>
            <a:r>
              <a:rPr lang="uk-UA" dirty="0" smtClean="0">
                <a:latin typeface="Cambria" pitchFamily="18" charset="0"/>
              </a:rPr>
              <a:t>надається послуга ЕДД. </a:t>
            </a:r>
            <a:endParaRPr lang="uk-UA" dirty="0">
              <a:latin typeface="Cambria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36912"/>
            <a:ext cx="3308085" cy="248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99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pPr marL="0" indent="0"/>
            <a:r>
              <a:rPr lang="uk-UA" b="1" dirty="0">
                <a:latin typeface="Cambria" pitchFamily="18" charset="0"/>
              </a:rPr>
              <a:t>Будь-який університет України може стати учасником </a:t>
            </a:r>
            <a:r>
              <a:rPr lang="uk-UA" b="1" dirty="0" smtClean="0">
                <a:latin typeface="Cambria" pitchFamily="18" charset="0"/>
              </a:rPr>
              <a:t>ELibUkr</a:t>
            </a:r>
            <a:r>
              <a:rPr lang="uk-UA" b="1" dirty="0">
                <a:latin typeface="Cambria" pitchFamily="18" charset="0"/>
              </a:rPr>
              <a:t>: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/>
          </a:bodyPr>
          <a:lstStyle/>
          <a:p>
            <a:endParaRPr lang="uk-UA" sz="900" dirty="0" smtClean="0">
              <a:latin typeface="Cambria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uk-UA" sz="2800" b="1" dirty="0" smtClean="0">
                <a:solidFill>
                  <a:srgbClr val="C00000"/>
                </a:solidFill>
                <a:latin typeface="Cambria" pitchFamily="18" charset="0"/>
              </a:rPr>
              <a:t>Прийміть</a:t>
            </a:r>
            <a:r>
              <a:rPr lang="uk-UA" sz="2800" dirty="0" smtClean="0">
                <a:latin typeface="Cambria" pitchFamily="18" charset="0"/>
              </a:rPr>
              <a:t> Декларацію про приєднання;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800" b="1" dirty="0" smtClean="0">
                <a:solidFill>
                  <a:srgbClr val="C00000"/>
                </a:solidFill>
                <a:latin typeface="Cambria" pitchFamily="18" charset="0"/>
              </a:rPr>
              <a:t>Заповніть</a:t>
            </a:r>
            <a:r>
              <a:rPr lang="uk-UA" sz="2800" dirty="0" smtClean="0">
                <a:latin typeface="Cambria" pitchFamily="18" charset="0"/>
              </a:rPr>
              <a:t> Анкету </a:t>
            </a:r>
            <a:r>
              <a:rPr lang="uk-UA" sz="2800" dirty="0" err="1" smtClean="0">
                <a:latin typeface="Cambria" pitchFamily="18" charset="0"/>
              </a:rPr>
              <a:t>університета-учасника</a:t>
            </a:r>
            <a:r>
              <a:rPr lang="uk-UA" sz="2800" dirty="0" smtClean="0">
                <a:latin typeface="Cambria" pitchFamily="18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800" b="1" dirty="0" smtClean="0">
                <a:solidFill>
                  <a:srgbClr val="C00000"/>
                </a:solidFill>
                <a:latin typeface="Cambria" pitchFamily="18" charset="0"/>
              </a:rPr>
              <a:t>Надішліть</a:t>
            </a:r>
            <a:r>
              <a:rPr lang="uk-UA" sz="2800" dirty="0" smtClean="0">
                <a:latin typeface="Cambria" pitchFamily="18" charset="0"/>
              </a:rPr>
              <a:t> Декларацію та Анкету:</a:t>
            </a:r>
          </a:p>
          <a:p>
            <a:pPr marL="0" indent="0">
              <a:buNone/>
            </a:pPr>
            <a:endParaRPr lang="uk-UA" sz="1000" dirty="0" smtClean="0">
              <a:latin typeface="Cambria" pitchFamily="18" charset="0"/>
            </a:endParaRPr>
          </a:p>
          <a:p>
            <a:pPr algn="r"/>
            <a:r>
              <a:rPr lang="uk-UA" sz="2000" dirty="0" smtClean="0">
                <a:latin typeface="Cambria" pitchFamily="18" charset="0"/>
              </a:rPr>
              <a:t>оригінали – на адресу вул. Г. Сковороди, 2, м. Київ, 04655</a:t>
            </a:r>
          </a:p>
          <a:p>
            <a:pPr algn="r"/>
            <a:r>
              <a:rPr lang="uk-UA" sz="2000" dirty="0" smtClean="0">
                <a:latin typeface="Cambria" pitchFamily="18" charset="0"/>
              </a:rPr>
              <a:t>електронний варіант – </a:t>
            </a:r>
            <a:r>
              <a:rPr lang="uk-UA" sz="2000" dirty="0" err="1" smtClean="0">
                <a:latin typeface="Cambria" pitchFamily="18" charset="0"/>
              </a:rPr>
              <a:t>info</a:t>
            </a:r>
            <a:r>
              <a:rPr lang="uk-UA" sz="2000" dirty="0" smtClean="0">
                <a:latin typeface="Cambria" pitchFamily="18" charset="0"/>
              </a:rPr>
              <a:t>@</a:t>
            </a:r>
            <a:r>
              <a:rPr lang="uk-UA" sz="2000" dirty="0" err="1" smtClean="0">
                <a:latin typeface="Cambria" pitchFamily="18" charset="0"/>
              </a:rPr>
              <a:t>elibukr.org</a:t>
            </a:r>
            <a:endParaRPr lang="uk-UA" sz="2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885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348880"/>
            <a:ext cx="7416824" cy="1362075"/>
          </a:xfrm>
        </p:spPr>
        <p:txBody>
          <a:bodyPr>
            <a:noAutofit/>
          </a:bodyPr>
          <a:lstStyle/>
          <a:p>
            <a:pPr algn="ctr"/>
            <a:r>
              <a:rPr lang="uk-UA" sz="4400" dirty="0">
                <a:latin typeface="Cambria" pitchFamily="18" charset="0"/>
              </a:rPr>
              <a:t>Участь у проекті </a:t>
            </a:r>
            <a:r>
              <a:rPr lang="uk-UA" sz="4400" dirty="0">
                <a:solidFill>
                  <a:srgbClr val="C00000"/>
                </a:solidFill>
                <a:latin typeface="Cambria" pitchFamily="18" charset="0"/>
              </a:rPr>
              <a:t>безкоштовна</a:t>
            </a:r>
          </a:p>
        </p:txBody>
      </p:sp>
    </p:spTree>
    <p:extLst>
      <p:ext uri="{BB962C8B-B14F-4D97-AF65-F5344CB8AC3E}">
        <p14:creationId xmlns:p14="http://schemas.microsoft.com/office/powerpoint/2010/main" val="797503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15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4778254" y="2204864"/>
            <a:ext cx="3963541" cy="4085679"/>
          </a:xfrm>
          <a:prstGeom prst="rect">
            <a:avLst/>
          </a:prstGeom>
          <a:solidFill>
            <a:schemeClr val="bg1">
              <a:alpha val="10000"/>
            </a:schemeClr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/>
            <a:endParaRPr lang="uk-UA" altLang="uk-UA" b="1" dirty="0"/>
          </a:p>
          <a:p>
            <a:pPr algn="r"/>
            <a:r>
              <a:rPr lang="uk-UA" altLang="uk-UA" sz="3200" b="1" dirty="0" smtClean="0">
                <a:solidFill>
                  <a:schemeClr val="accent6"/>
                </a:solidFill>
                <a:latin typeface="Cambria" pitchFamily="18" charset="0"/>
              </a:rPr>
              <a:t>Сергій Назаровець</a:t>
            </a:r>
          </a:p>
          <a:p>
            <a:pPr algn="r"/>
            <a:endParaRPr lang="uk-UA" altLang="uk-UA" sz="1600" dirty="0" smtClean="0">
              <a:solidFill>
                <a:schemeClr val="bg1"/>
              </a:solidFill>
              <a:latin typeface="Cambria" pitchFamily="18" charset="0"/>
            </a:endParaRPr>
          </a:p>
          <a:p>
            <a:pPr algn="r"/>
            <a:r>
              <a:rPr lang="uk-UA" altLang="uk-UA" sz="1600" dirty="0" smtClean="0">
                <a:solidFill>
                  <a:schemeClr val="bg1"/>
                </a:solidFill>
                <a:latin typeface="Cambria" pitchFamily="18" charset="0"/>
              </a:rPr>
              <a:t>В. о. директора</a:t>
            </a:r>
          </a:p>
          <a:p>
            <a:pPr algn="r"/>
            <a:r>
              <a:rPr lang="uk-UA" altLang="uk-UA" sz="1600" dirty="0" smtClean="0">
                <a:solidFill>
                  <a:schemeClr val="bg1"/>
                </a:solidFill>
                <a:latin typeface="Cambria" pitchFamily="18" charset="0"/>
              </a:rPr>
              <a:t>Наукова бібліотека</a:t>
            </a:r>
          </a:p>
          <a:p>
            <a:pPr algn="r"/>
            <a:r>
              <a:rPr lang="uk-UA" altLang="uk-UA" sz="1600" dirty="0" smtClean="0">
                <a:solidFill>
                  <a:schemeClr val="bg1"/>
                </a:solidFill>
                <a:latin typeface="Cambria" pitchFamily="18" charset="0"/>
              </a:rPr>
              <a:t>Національного університету</a:t>
            </a:r>
          </a:p>
          <a:p>
            <a:pPr algn="r"/>
            <a:r>
              <a:rPr lang="uk-UA" altLang="uk-UA" sz="1600" dirty="0" smtClean="0">
                <a:solidFill>
                  <a:schemeClr val="bg1"/>
                </a:solidFill>
                <a:latin typeface="Cambria" pitchFamily="18" charset="0"/>
              </a:rPr>
              <a:t>«Києво-Могилянська академія»,</a:t>
            </a:r>
          </a:p>
          <a:p>
            <a:pPr algn="r"/>
            <a:r>
              <a:rPr lang="uk-UA" altLang="uk-UA" sz="1600" dirty="0" smtClean="0">
                <a:solidFill>
                  <a:schemeClr val="bg1"/>
                </a:solidFill>
                <a:latin typeface="Cambria" pitchFamily="18" charset="0"/>
              </a:rPr>
              <a:t>Координатор проекту ELibUkr в Україні,</a:t>
            </a:r>
          </a:p>
          <a:p>
            <a:pPr algn="r"/>
            <a:r>
              <a:rPr lang="uk-UA" altLang="uk-UA" sz="1600" dirty="0" smtClean="0">
                <a:solidFill>
                  <a:schemeClr val="bg1"/>
                </a:solidFill>
                <a:latin typeface="Cambria" pitchFamily="18" charset="0"/>
              </a:rPr>
              <a:t>Associate Editor DOAJ</a:t>
            </a:r>
          </a:p>
          <a:p>
            <a:pPr algn="r"/>
            <a:r>
              <a:rPr lang="en-US" altLang="uk-UA" sz="1600" dirty="0" smtClean="0">
                <a:solidFill>
                  <a:schemeClr val="bg1"/>
                </a:solidFill>
                <a:latin typeface="Cambria" pitchFamily="18" charset="0"/>
              </a:rPr>
              <a:t>http</a:t>
            </a:r>
            <a:r>
              <a:rPr lang="en-US" altLang="uk-UA" sz="1600" dirty="0">
                <a:solidFill>
                  <a:schemeClr val="bg1"/>
                </a:solidFill>
                <a:latin typeface="Cambria" pitchFamily="18" charset="0"/>
              </a:rPr>
              <a:t>://</a:t>
            </a:r>
            <a:r>
              <a:rPr lang="en-US" altLang="uk-UA" sz="1600" dirty="0" smtClean="0">
                <a:solidFill>
                  <a:schemeClr val="bg1"/>
                </a:solidFill>
                <a:latin typeface="Cambria" pitchFamily="18" charset="0"/>
              </a:rPr>
              <a:t>www.elibukr.org</a:t>
            </a:r>
            <a:endParaRPr lang="uk-UA" altLang="uk-UA" sz="1600" dirty="0" smtClean="0">
              <a:solidFill>
                <a:schemeClr val="bg1"/>
              </a:solidFill>
              <a:latin typeface="Cambria" pitchFamily="18" charset="0"/>
            </a:endParaRPr>
          </a:p>
          <a:p>
            <a:pPr algn="r"/>
            <a:endParaRPr lang="uk-UA" altLang="uk-UA" dirty="0"/>
          </a:p>
          <a:p>
            <a:pPr algn="r"/>
            <a:endParaRPr lang="uk-UA" altLang="uk-UA" dirty="0"/>
          </a:p>
        </p:txBody>
      </p:sp>
    </p:spTree>
    <p:extLst>
      <p:ext uri="{BB962C8B-B14F-4D97-AF65-F5344CB8AC3E}">
        <p14:creationId xmlns:p14="http://schemas.microsoft.com/office/powerpoint/2010/main" val="14581766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298</Words>
  <Application>Microsoft Office PowerPoint</Application>
  <PresentationFormat>Екран (4:3)</PresentationFormat>
  <Paragraphs>47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17</vt:i4>
      </vt:variant>
    </vt:vector>
  </HeadingPairs>
  <TitlesOfParts>
    <vt:vector size="18" baseType="lpstr">
      <vt:lpstr>Тема Office</vt:lpstr>
      <vt:lpstr>Проект ELibUkr: створення Центрів знань в університетах України</vt:lpstr>
      <vt:lpstr>Проект ELibUkr</vt:lpstr>
      <vt:lpstr>Мета ELibUkr</vt:lpstr>
      <vt:lpstr>Учасники проекту</vt:lpstr>
      <vt:lpstr>Історія ЕlibUkr</vt:lpstr>
      <vt:lpstr>Ініціатор проекту </vt:lpstr>
      <vt:lpstr>Підтримка проекту</vt:lpstr>
      <vt:lpstr>Переваги участі  в Проекті ELibUkr</vt:lpstr>
      <vt:lpstr>Цільовий пошук ресурсів</vt:lpstr>
      <vt:lpstr>Тестовий доступ </vt:lpstr>
      <vt:lpstr>Переговори з постачальником </vt:lpstr>
      <vt:lpstr>Оплата в гривнях</vt:lpstr>
      <vt:lpstr>Популяризація е-ресурсів </vt:lpstr>
      <vt:lpstr>Е-доставка документів</vt:lpstr>
      <vt:lpstr>Будь-який університет України може стати учасником ELibUkr:</vt:lpstr>
      <vt:lpstr>Участь у проекті безкоштовна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ELibUkr: створення Центрів знань в університетах України</dc:title>
  <dc:creator>Sara Yasmeen (Wipro Technologies)</dc:creator>
  <cp:lastModifiedBy>lib</cp:lastModifiedBy>
  <cp:revision>33</cp:revision>
  <dcterms:created xsi:type="dcterms:W3CDTF">2010-02-23T11:30:32Z</dcterms:created>
  <dcterms:modified xsi:type="dcterms:W3CDTF">2015-10-14T08:52:33Z</dcterms:modified>
</cp:coreProperties>
</file>