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4"/>
  </p:handoutMasterIdLst>
  <p:sldIdLst>
    <p:sldId id="256" r:id="rId2"/>
    <p:sldId id="261" r:id="rId3"/>
    <p:sldId id="289" r:id="rId4"/>
    <p:sldId id="307" r:id="rId5"/>
    <p:sldId id="308" r:id="rId6"/>
    <p:sldId id="283" r:id="rId7"/>
    <p:sldId id="279" r:id="rId8"/>
    <p:sldId id="259" r:id="rId9"/>
    <p:sldId id="292" r:id="rId10"/>
    <p:sldId id="284" r:id="rId11"/>
    <p:sldId id="293" r:id="rId12"/>
    <p:sldId id="263" r:id="rId13"/>
    <p:sldId id="296" r:id="rId14"/>
    <p:sldId id="297" r:id="rId15"/>
    <p:sldId id="299" r:id="rId16"/>
    <p:sldId id="309" r:id="rId17"/>
    <p:sldId id="304" r:id="rId18"/>
    <p:sldId id="298" r:id="rId19"/>
    <p:sldId id="302" r:id="rId20"/>
    <p:sldId id="281" r:id="rId21"/>
    <p:sldId id="300" r:id="rId22"/>
    <p:sldId id="277" r:id="rId2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D1FF"/>
    <a:srgbClr val="FF0066"/>
    <a:srgbClr val="009900"/>
    <a:srgbClr val="3366FF"/>
    <a:srgbClr val="CC0000"/>
    <a:srgbClr val="9933FF"/>
    <a:srgbClr val="CC66FF"/>
    <a:srgbClr val="E4A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59" autoAdjust="0"/>
    <p:restoredTop sz="94590" autoAdjust="0"/>
  </p:normalViewPr>
  <p:slideViewPr>
    <p:cSldViewPr>
      <p:cViewPr varScale="1">
        <p:scale>
          <a:sx n="48" d="100"/>
          <a:sy n="48" d="100"/>
        </p:scale>
        <p:origin x="-48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4" d="100"/>
          <a:sy n="54" d="100"/>
        </p:scale>
        <p:origin x="-2844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08BCCD6E-AE80-4151-8C47-C50B89968A61}" type="datetimeFigureOut">
              <a:rPr lang="ru-RU"/>
              <a:pPr>
                <a:defRPr/>
              </a:pPr>
              <a:t>14.04.2014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60B19843-7056-4803-8995-5518C03E600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44758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 bwMode="gray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4"/>
          <p:cNvSpPr txBox="1">
            <a:spLocks noChangeArrowheads="1"/>
          </p:cNvSpPr>
          <p:nvPr/>
        </p:nvSpPr>
        <p:spPr bwMode="auto">
          <a:xfrm>
            <a:off x="4178300" y="5957888"/>
            <a:ext cx="13081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defRPr/>
            </a:pPr>
            <a:r>
              <a:rPr lang="en-US" altLang="ru-RU" sz="2800" b="1" dirty="0" smtClean="0">
                <a:solidFill>
                  <a:schemeClr val="tx2"/>
                </a:solidFill>
                <a:latin typeface="Verdana" pitchFamily="34" charset="0"/>
              </a:rPr>
              <a:t>LOGO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white">
          <a:xfrm>
            <a:off x="3048000" y="457200"/>
            <a:ext cx="5867400" cy="1752600"/>
          </a:xfrm>
        </p:spPr>
        <p:txBody>
          <a:bodyPr/>
          <a:lstStyle>
            <a:lvl1pPr>
              <a:defRPr sz="4000" b="1"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  <a:endParaRPr lang="en-US" altLang="ru-RU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990600" y="4953000"/>
            <a:ext cx="7315200" cy="381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1800" b="1"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  <a:endParaRPr lang="en-US" altLang="ru-RU" noProof="0" smtClean="0"/>
          </a:p>
        </p:txBody>
      </p:sp>
    </p:spTree>
    <p:extLst>
      <p:ext uri="{BB962C8B-B14F-4D97-AF65-F5344CB8AC3E}">
        <p14:creationId xmlns:p14="http://schemas.microsoft.com/office/powerpoint/2010/main" val="1069809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ru-RU" dirty="0"/>
              <a:t>www.themegallery.com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ru-RU" dirty="0"/>
              <a:t>Company Logo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3E618D-15AB-4D8A-AEE4-563878951103}" type="slidenum">
              <a:rPr lang="en-US" altLang="ru-RU"/>
              <a:pPr>
                <a:defRPr/>
              </a:pPr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1222919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ru-RU" dirty="0"/>
              <a:t>www.themegallery.com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ru-RU" dirty="0"/>
              <a:t>Company Logo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73790F-8CF3-482B-A768-3405AB67C40C}" type="slidenum">
              <a:rPr lang="en-US" altLang="ru-RU"/>
              <a:pPr>
                <a:defRPr/>
              </a:pPr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2936748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0763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0763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ru-RU" dirty="0"/>
              <a:t>www.themegallery.com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ru-RU" dirty="0"/>
              <a:t>Company Logo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2CA372-4248-4121-94B9-B3ECFEC07612}" type="slidenum">
              <a:rPr lang="en-US" altLang="ru-RU"/>
              <a:pPr>
                <a:defRPr/>
              </a:pPr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2924483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ru-RU" dirty="0"/>
              <a:t>www.themegallery.com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ru-RU" dirty="0"/>
              <a:t>Company Logo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3DC94A-DCE8-49C6-85C6-BAAEE24B9CB4}" type="slidenum">
              <a:rPr lang="en-US" altLang="ru-RU"/>
              <a:pPr>
                <a:defRPr/>
              </a:pPr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411140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ru-RU" dirty="0"/>
              <a:t>www.themegallery.com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ru-RU" dirty="0"/>
              <a:t>Company Logo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0B13EB-5800-4349-A470-3ACA1F0DBF6A}" type="slidenum">
              <a:rPr lang="en-US" altLang="ru-RU"/>
              <a:pPr>
                <a:defRPr/>
              </a:pPr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4259714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ru-RU" dirty="0"/>
              <a:t>www.themegallery.com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ru-RU" dirty="0"/>
              <a:t>Company Logo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D8A678-5A8A-45FF-AF88-F5CA2AF8B29A}" type="slidenum">
              <a:rPr lang="en-US" altLang="ru-RU"/>
              <a:pPr>
                <a:defRPr/>
              </a:pPr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1273264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ru-RU" dirty="0"/>
              <a:t>www.themegallery.com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ru-RU" dirty="0"/>
              <a:t>Company Logo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87FBD6-64E2-400C-B78A-7D345B279BEF}" type="slidenum">
              <a:rPr lang="en-US" altLang="ru-RU"/>
              <a:pPr>
                <a:defRPr/>
              </a:pPr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2619716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ru-RU" dirty="0"/>
              <a:t>www.themegallery.com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ru-RU" dirty="0"/>
              <a:t>Company Logo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690703-CAEE-433D-8925-F0A5620E9C77}" type="slidenum">
              <a:rPr lang="en-US" altLang="ru-RU"/>
              <a:pPr>
                <a:defRPr/>
              </a:pPr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3167175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ru-RU" dirty="0"/>
              <a:t>www.themegallery.com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ru-RU" dirty="0"/>
              <a:t>Company Logo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AF029-7CBB-4A5C-AB7C-58C5DED4ED40}" type="slidenum">
              <a:rPr lang="en-US" altLang="ru-RU"/>
              <a:pPr>
                <a:defRPr/>
              </a:pPr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1536899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2400"/>
            <a:ext cx="2057400" cy="6172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2400"/>
            <a:ext cx="6019800" cy="6172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ru-RU" dirty="0"/>
              <a:t>www.themegallery.com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ru-RU" dirty="0"/>
              <a:t>Company Logo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045320-6F63-4EBA-A706-93A2A77C4CD2}" type="slidenum">
              <a:rPr lang="en-US" altLang="ru-RU"/>
              <a:pPr>
                <a:defRPr/>
              </a:pPr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41529561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63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076325"/>
            <a:ext cx="8229600" cy="5248275"/>
          </a:xfrm>
        </p:spPr>
        <p:txBody>
          <a:bodyPr/>
          <a:lstStyle/>
          <a:p>
            <a:pPr lvl="0"/>
            <a:r>
              <a:rPr lang="ru-RU" noProof="0" dirty="0" smtClean="0"/>
              <a:t>Вставка таблицы</a:t>
            </a:r>
            <a:endParaRPr lang="ru-RU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ru-RU" dirty="0"/>
              <a:t>www.themegallery.com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ru-RU" dirty="0"/>
              <a:t>Company Logo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31C425-8F2D-47A3-B18C-7C842B466FF2}" type="slidenum">
              <a:rPr lang="en-US" altLang="ru-RU"/>
              <a:pPr>
                <a:defRPr/>
              </a:pPr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1095476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vmlDrawing" Target="../drawings/vmlDrawing1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18"/>
          <p:cNvGraphicFramePr>
            <a:graphicFrameLocks noChangeAspect="1"/>
          </p:cNvGraphicFramePr>
          <p:nvPr/>
        </p:nvGraphicFramePr>
        <p:xfrm>
          <a:off x="0" y="-26988"/>
          <a:ext cx="9144000" cy="935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1" name="Image" r:id="rId15" imgW="6450794" imgH="952045" progId="Photoshop.Image.6">
                  <p:embed/>
                </p:oleObj>
              </mc:Choice>
              <mc:Fallback>
                <p:oleObj name="Image" r:id="rId15" imgW="6450794" imgH="952045" progId="Photoshop.Image.6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26988"/>
                        <a:ext cx="9144000" cy="935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76325"/>
            <a:ext cx="8229600" cy="524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00800"/>
            <a:ext cx="2133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b="1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altLang="ru-RU" dirty="0"/>
              <a:t>www.themegallery.com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867400" y="6443663"/>
            <a:ext cx="2895600" cy="290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1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altLang="ru-RU" dirty="0"/>
              <a:t>Company Logo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429000" y="6446838"/>
            <a:ext cx="2133600" cy="258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b="1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F2AACC9-E11A-4108-83EF-8DBD931A6403}" type="slidenum">
              <a:rPr lang="en-US" altLang="ru-RU"/>
              <a:pPr>
                <a:defRPr/>
              </a:pPr>
              <a:t>‹#›</a:t>
            </a:fld>
            <a:endParaRPr lang="en-US" altLang="ru-RU" dirty="0"/>
          </a:p>
        </p:txBody>
      </p:sp>
      <p:sp>
        <p:nvSpPr>
          <p:cNvPr id="1031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457200" y="152400"/>
            <a:ext cx="8229600" cy="56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hf sldNum="0" hdr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1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9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2.xls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38" y="23813"/>
            <a:ext cx="924242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49300" y="655638"/>
            <a:ext cx="7705725" cy="18161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uk-UA" sz="2800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Наукометричний аналіз дисертаційного фонду Наукової бібліотеки НУК </a:t>
            </a:r>
            <a:endParaRPr lang="ru-RU" sz="2800" b="1" dirty="0">
              <a:solidFill>
                <a:schemeClr val="tx1">
                  <a:lumMod val="50000"/>
                </a:schemeClr>
              </a:solidFill>
              <a:cs typeface="+mn-cs"/>
            </a:endParaRPr>
          </a:p>
          <a:p>
            <a:pPr algn="ctr">
              <a:defRPr/>
            </a:pPr>
            <a:r>
              <a:rPr lang="uk-UA" sz="2800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на допомогу поліпшенню публікаційної активності науковців університету</a:t>
            </a:r>
            <a:endParaRPr lang="ru-RU" sz="2800" b="1" dirty="0">
              <a:solidFill>
                <a:schemeClr val="tx1">
                  <a:lumMod val="50000"/>
                </a:schemeClr>
              </a:solidFill>
              <a:cs typeface="+mn-cs"/>
            </a:endParaRPr>
          </a:p>
        </p:txBody>
      </p:sp>
      <p:sp>
        <p:nvSpPr>
          <p:cNvPr id="3076" name="Прямоугольник 6"/>
          <p:cNvSpPr>
            <a:spLocks noChangeArrowheads="1"/>
          </p:cNvSpPr>
          <p:nvPr/>
        </p:nvSpPr>
        <p:spPr bwMode="auto">
          <a:xfrm>
            <a:off x="3743325" y="2690813"/>
            <a:ext cx="5400675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altLang="ru-RU" sz="1800" b="1" i="1" dirty="0">
                <a:solidFill>
                  <a:schemeClr val="tx1">
                    <a:lumMod val="50000"/>
                  </a:schemeClr>
                </a:solidFill>
                <a:latin typeface="Arial" charset="0"/>
              </a:rPr>
              <a:t>Костирко Тамара Миколаївна,</a:t>
            </a:r>
            <a:endParaRPr lang="ru-RU" altLang="ru-RU" sz="1800" dirty="0">
              <a:solidFill>
                <a:schemeClr val="tx1">
                  <a:lumMod val="50000"/>
                </a:schemeClr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altLang="ru-RU" sz="1800" i="1" dirty="0">
                <a:solidFill>
                  <a:schemeClr val="tx1">
                    <a:lumMod val="50000"/>
                  </a:schemeClr>
                </a:solidFill>
                <a:latin typeface="Arial" charset="0"/>
              </a:rPr>
              <a:t>Національний університет кораблебудування імені адмірала Макарова,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altLang="ru-RU" sz="1800" i="1" dirty="0">
                <a:solidFill>
                  <a:schemeClr val="tx1">
                    <a:lumMod val="50000"/>
                  </a:schemeClr>
                </a:solidFill>
                <a:latin typeface="Arial" charset="0"/>
              </a:rPr>
              <a:t>директор Наукової бібліотеки,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altLang="ru-RU" sz="1800" i="1" dirty="0">
                <a:solidFill>
                  <a:schemeClr val="tx1">
                    <a:lumMod val="50000"/>
                  </a:schemeClr>
                </a:solidFill>
                <a:latin typeface="Arial" charset="0"/>
              </a:rPr>
              <a:t>кандидат наук з соціальних комунікацій</a:t>
            </a:r>
            <a:endParaRPr lang="ru-RU" altLang="ru-RU" sz="1800" dirty="0">
              <a:solidFill>
                <a:schemeClr val="tx1">
                  <a:lumMod val="50000"/>
                </a:schemeClr>
              </a:solidFill>
              <a:latin typeface="Arial" charset="0"/>
            </a:endParaRPr>
          </a:p>
        </p:txBody>
      </p:sp>
      <p:sp>
        <p:nvSpPr>
          <p:cNvPr id="3077" name="Прямоугольник 7"/>
          <p:cNvSpPr>
            <a:spLocks noChangeArrowheads="1"/>
          </p:cNvSpPr>
          <p:nvPr/>
        </p:nvSpPr>
        <p:spPr bwMode="auto">
          <a:xfrm>
            <a:off x="3781425" y="4365625"/>
            <a:ext cx="5184775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altLang="ru-RU" sz="1800" b="1" i="1" dirty="0">
                <a:solidFill>
                  <a:schemeClr val="tx1">
                    <a:lumMod val="50000"/>
                  </a:schemeClr>
                </a:solidFill>
                <a:latin typeface="Arial" charset="0"/>
              </a:rPr>
              <a:t>Бондар Ірина Василівна,</a:t>
            </a:r>
            <a:endParaRPr lang="ru-RU" altLang="ru-RU" sz="1800" dirty="0">
              <a:solidFill>
                <a:schemeClr val="tx1">
                  <a:lumMod val="50000"/>
                </a:schemeClr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altLang="ru-RU" sz="1800" i="1" dirty="0">
                <a:solidFill>
                  <a:schemeClr val="tx1">
                    <a:lumMod val="50000"/>
                  </a:schemeClr>
                </a:solidFill>
                <a:latin typeface="Arial" charset="0"/>
              </a:rPr>
              <a:t>Національний університет кораблебудування</a:t>
            </a:r>
            <a:endParaRPr lang="ru-RU" altLang="ru-RU" sz="1800" dirty="0">
              <a:solidFill>
                <a:schemeClr val="tx1">
                  <a:lumMod val="50000"/>
                </a:schemeClr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altLang="ru-RU" sz="1800" i="1" dirty="0">
                <a:solidFill>
                  <a:schemeClr val="tx1">
                    <a:lumMod val="50000"/>
                  </a:schemeClr>
                </a:solidFill>
                <a:latin typeface="Arial" charset="0"/>
              </a:rPr>
              <a:t>імені адмірала Макарова,</a:t>
            </a:r>
            <a:endParaRPr lang="ru-RU" altLang="ru-RU" sz="1800" dirty="0">
              <a:solidFill>
                <a:schemeClr val="tx1">
                  <a:lumMod val="50000"/>
                </a:schemeClr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altLang="ru-RU" sz="1800" i="1" dirty="0">
                <a:solidFill>
                  <a:schemeClr val="tx1">
                    <a:lumMod val="50000"/>
                  </a:schemeClr>
                </a:solidFill>
                <a:latin typeface="Arial" charset="0"/>
              </a:rPr>
              <a:t>заступник директора Наукової бібліотеки з автоматизації</a:t>
            </a:r>
            <a:endParaRPr lang="ru-RU" altLang="ru-RU" sz="1800" dirty="0">
              <a:solidFill>
                <a:schemeClr val="tx1">
                  <a:lumMod val="50000"/>
                </a:schemeClr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altLang="ru-RU" sz="1800" dirty="0">
                <a:solidFill>
                  <a:schemeClr val="tx1">
                    <a:lumMod val="50000"/>
                  </a:schemeClr>
                </a:solidFill>
                <a:latin typeface="Arial" charset="0"/>
              </a:rPr>
              <a:t> </a:t>
            </a:r>
            <a:endParaRPr lang="ru-RU" altLang="ru-RU" sz="1800" dirty="0">
              <a:solidFill>
                <a:schemeClr val="tx1">
                  <a:lumMod val="50000"/>
                </a:schemeClr>
              </a:solidFill>
              <a:latin typeface="Arial" charset="0"/>
            </a:endParaRPr>
          </a:p>
        </p:txBody>
      </p:sp>
      <p:pic>
        <p:nvPicPr>
          <p:cNvPr id="307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32550"/>
            <a:ext cx="924242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" y="12700"/>
            <a:ext cx="924242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2471738"/>
            <a:ext cx="9242425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AutoShape 3"/>
          <p:cNvSpPr>
            <a:spLocks noChangeArrowheads="1"/>
          </p:cNvSpPr>
          <p:nvPr/>
        </p:nvSpPr>
        <p:spPr bwMode="auto">
          <a:xfrm>
            <a:off x="5562600" y="3352800"/>
            <a:ext cx="2286000" cy="266700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tx1">
                <a:lumMod val="50000"/>
              </a:schemeClr>
            </a:solidFill>
            <a:round/>
            <a:headEnd/>
            <a:tailEnd/>
          </a:ln>
          <a:effectLst>
            <a:glow rad="635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99CCFF"/>
                    </a:gs>
                    <a:gs pos="100000">
                      <a:srgbClr val="99CCFF">
                        <a:gamma/>
                        <a:tint val="27451"/>
                        <a:invGamma/>
                      </a:srgbClr>
                    </a:gs>
                  </a:gsLst>
                  <a:lin ang="5400000" scaled="1"/>
                </a:gradFill>
              </a14:hiddenFill>
            </a:ext>
          </a:extLst>
        </p:spPr>
        <p:txBody>
          <a:bodyPr wrap="none" anchor="ctr"/>
          <a:lstStyle/>
          <a:p>
            <a:pPr algn="ctr" eaLnBrk="0" hangingPunct="0">
              <a:defRPr/>
            </a:pPr>
            <a:endParaRPr lang="ru-RU" altLang="ru-RU" dirty="0">
              <a:latin typeface="Verdana" pitchFamily="34" charset="0"/>
              <a:cs typeface="+mn-cs"/>
            </a:endParaRPr>
          </a:p>
        </p:txBody>
      </p:sp>
      <p:sp>
        <p:nvSpPr>
          <p:cNvPr id="72709" name="AutoShape 5"/>
          <p:cNvSpPr>
            <a:spLocks noChangeArrowheads="1"/>
          </p:cNvSpPr>
          <p:nvPr/>
        </p:nvSpPr>
        <p:spPr bwMode="auto">
          <a:xfrm>
            <a:off x="1143000" y="3352800"/>
            <a:ext cx="2286000" cy="266700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tx1">
                <a:lumMod val="50000"/>
              </a:schemeClr>
            </a:solidFill>
            <a:round/>
            <a:headEnd/>
            <a:tailEnd/>
          </a:ln>
          <a:effectLst>
            <a:glow rad="635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99CCFF"/>
                    </a:gs>
                    <a:gs pos="100000">
                      <a:srgbClr val="99CCFF">
                        <a:gamma/>
                        <a:tint val="27451"/>
                        <a:invGamma/>
                      </a:srgbClr>
                    </a:gs>
                  </a:gsLst>
                  <a:lin ang="5400000" scaled="1"/>
                </a:gradFill>
              </a14:hiddenFill>
            </a:ext>
          </a:extLst>
        </p:spPr>
        <p:txBody>
          <a:bodyPr wrap="none" anchor="ctr"/>
          <a:lstStyle/>
          <a:p>
            <a:pPr algn="ctr" eaLnBrk="0" hangingPunct="0">
              <a:defRPr/>
            </a:pPr>
            <a:endParaRPr lang="ru-RU" altLang="ru-RU" dirty="0">
              <a:latin typeface="Verdana" pitchFamily="34" charset="0"/>
              <a:cs typeface="+mn-cs"/>
            </a:endParaRPr>
          </a:p>
        </p:txBody>
      </p:sp>
      <p:sp>
        <p:nvSpPr>
          <p:cNvPr id="72710" name="Text Box 6"/>
          <p:cNvSpPr txBox="1">
            <a:spLocks noChangeArrowheads="1"/>
          </p:cNvSpPr>
          <p:nvPr/>
        </p:nvSpPr>
        <p:spPr bwMode="auto">
          <a:xfrm>
            <a:off x="1119188" y="3619500"/>
            <a:ext cx="2309812" cy="193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uk-UA" altLang="ru-RU" sz="2000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ц</a:t>
            </a:r>
            <a:r>
              <a:rPr lang="ru-RU" altLang="ru-RU" sz="2000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е</a:t>
            </a:r>
            <a:r>
              <a:rPr lang="uk-UA" altLang="ru-RU" sz="2000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 с</a:t>
            </a:r>
            <a:r>
              <a:rPr lang="ru-RU" altLang="ru-RU" sz="2000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амооргані-зована система, розвиток якої управляється її інформаційними потоками</a:t>
            </a:r>
            <a:endParaRPr lang="en-US" altLang="ru-RU" sz="2000" b="1" dirty="0">
              <a:solidFill>
                <a:schemeClr val="tx1">
                  <a:lumMod val="50000"/>
                </a:schemeClr>
              </a:solidFill>
              <a:cs typeface="+mn-cs"/>
            </a:endParaRPr>
          </a:p>
        </p:txBody>
      </p:sp>
      <p:sp>
        <p:nvSpPr>
          <p:cNvPr id="72711" name="Freeform 7"/>
          <p:cNvSpPr>
            <a:spLocks/>
          </p:cNvSpPr>
          <p:nvPr/>
        </p:nvSpPr>
        <p:spPr bwMode="gray">
          <a:xfrm rot="19514501">
            <a:off x="2901950" y="2312988"/>
            <a:ext cx="1258888" cy="1100137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3529"/>
                  <a:invGamma/>
                </a:schemeClr>
              </a:gs>
            </a:gsLst>
            <a:lin ang="0" scaled="1"/>
          </a:gradFill>
          <a:ln w="0">
            <a:solidFill>
              <a:srgbClr val="00A06C"/>
            </a:solidFill>
            <a:prstDash val="solid"/>
            <a:round/>
            <a:headEnd/>
            <a:tailEnd/>
          </a:ln>
          <a:extLst/>
        </p:spPr>
        <p:txBody>
          <a:bodyPr/>
          <a:lstStyle/>
          <a:p>
            <a:pPr algn="r">
              <a:defRPr/>
            </a:pPr>
            <a:endParaRPr lang="ru-RU" dirty="0">
              <a:cs typeface="+mn-cs"/>
            </a:endParaRPr>
          </a:p>
        </p:txBody>
      </p:sp>
      <p:sp>
        <p:nvSpPr>
          <p:cNvPr id="4106" name="AutoShape 8"/>
          <p:cNvSpPr>
            <a:spLocks noChangeAspect="1" noChangeArrowheads="1" noTextEdit="1"/>
          </p:cNvSpPr>
          <p:nvPr/>
        </p:nvSpPr>
        <p:spPr bwMode="gray">
          <a:xfrm flipH="1">
            <a:off x="4868863" y="3252788"/>
            <a:ext cx="909637" cy="124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dirty="0"/>
          </a:p>
        </p:txBody>
      </p:sp>
      <p:sp>
        <p:nvSpPr>
          <p:cNvPr id="72713" name="Freeform 9"/>
          <p:cNvSpPr>
            <a:spLocks/>
          </p:cNvSpPr>
          <p:nvPr/>
        </p:nvSpPr>
        <p:spPr bwMode="gray">
          <a:xfrm rot="1618086" flipH="1">
            <a:off x="4811713" y="2308225"/>
            <a:ext cx="1077912" cy="1330325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solidFill>
              <a:srgbClr val="00A06C"/>
            </a:solidFill>
            <a:prstDash val="solid"/>
            <a:round/>
            <a:headEnd/>
            <a:tailEnd/>
          </a:ln>
          <a:extLst/>
        </p:spPr>
        <p:txBody>
          <a:bodyPr/>
          <a:lstStyle/>
          <a:p>
            <a:pPr algn="r">
              <a:defRPr/>
            </a:pPr>
            <a:endParaRPr lang="ru-RU" dirty="0">
              <a:cs typeface="+mn-cs"/>
            </a:endParaRPr>
          </a:p>
        </p:txBody>
      </p:sp>
      <p:grpSp>
        <p:nvGrpSpPr>
          <p:cNvPr id="4108" name="Group 10"/>
          <p:cNvGrpSpPr>
            <a:grpSpLocks/>
          </p:cNvGrpSpPr>
          <p:nvPr/>
        </p:nvGrpSpPr>
        <p:grpSpPr bwMode="auto">
          <a:xfrm>
            <a:off x="5148263" y="1187450"/>
            <a:ext cx="2998787" cy="1601788"/>
            <a:chOff x="1997" y="1314"/>
            <a:chExt cx="1889" cy="1009"/>
          </a:xfrm>
        </p:grpSpPr>
        <p:grpSp>
          <p:nvGrpSpPr>
            <p:cNvPr id="4113" name="Group 11"/>
            <p:cNvGrpSpPr>
              <a:grpSpLocks/>
            </p:cNvGrpSpPr>
            <p:nvPr/>
          </p:nvGrpSpPr>
          <p:grpSpPr bwMode="auto">
            <a:xfrm>
              <a:off x="1997" y="1404"/>
              <a:ext cx="1889" cy="919"/>
              <a:chOff x="1973" y="1027"/>
              <a:chExt cx="1926" cy="937"/>
            </a:xfrm>
          </p:grpSpPr>
          <p:sp>
            <p:nvSpPr>
              <p:cNvPr id="72716" name="Oval 12"/>
              <p:cNvSpPr>
                <a:spLocks noChangeArrowheads="1"/>
              </p:cNvSpPr>
              <p:nvPr/>
            </p:nvSpPr>
            <p:spPr bwMode="gray">
              <a:xfrm>
                <a:off x="1994" y="105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hlink">
                      <a:gamma/>
                      <a:shade val="48627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r">
                  <a:defRPr/>
                </a:pPr>
                <a:endParaRPr lang="ru-RU" dirty="0">
                  <a:cs typeface="+mn-cs"/>
                </a:endParaRPr>
              </a:p>
            </p:txBody>
          </p:sp>
          <p:sp>
            <p:nvSpPr>
              <p:cNvPr id="72717" name="Oval 13"/>
              <p:cNvSpPr>
                <a:spLocks noChangeArrowheads="1"/>
              </p:cNvSpPr>
              <p:nvPr/>
            </p:nvSpPr>
            <p:spPr bwMode="gray">
              <a:xfrm>
                <a:off x="1973" y="102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44314"/>
                      <a:invGamma/>
                    </a:schemeClr>
                  </a:gs>
                  <a:gs pos="100000">
                    <a:schemeClr val="hlink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r">
                  <a:defRPr/>
                </a:pPr>
                <a:endParaRPr lang="ru-RU" dirty="0">
                  <a:cs typeface="+mn-cs"/>
                </a:endParaRPr>
              </a:p>
            </p:txBody>
          </p:sp>
        </p:grpSp>
        <p:sp>
          <p:nvSpPr>
            <p:cNvPr id="72718" name="Oval 14"/>
            <p:cNvSpPr>
              <a:spLocks noChangeArrowheads="1"/>
            </p:cNvSpPr>
            <p:nvPr/>
          </p:nvSpPr>
          <p:spPr bwMode="gray">
            <a:xfrm>
              <a:off x="2086" y="1314"/>
              <a:ext cx="1691" cy="845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algn="r">
                <a:defRPr/>
              </a:pPr>
              <a:endParaRPr lang="ru-RU" dirty="0">
                <a:cs typeface="+mn-cs"/>
              </a:endParaRPr>
            </a:p>
          </p:txBody>
        </p:sp>
        <p:sp>
          <p:nvSpPr>
            <p:cNvPr id="72719" name="Oval 15"/>
            <p:cNvSpPr>
              <a:spLocks noChangeArrowheads="1"/>
            </p:cNvSpPr>
            <p:nvPr/>
          </p:nvSpPr>
          <p:spPr bwMode="gray">
            <a:xfrm>
              <a:off x="2108" y="1319"/>
              <a:ext cx="1650" cy="8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gamma/>
                    <a:tint val="34902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algn="r">
                <a:defRPr/>
              </a:pPr>
              <a:endParaRPr lang="ru-RU" dirty="0">
                <a:cs typeface="+mn-cs"/>
              </a:endParaRPr>
            </a:p>
          </p:txBody>
        </p:sp>
        <p:sp>
          <p:nvSpPr>
            <p:cNvPr id="72720" name="Oval 16"/>
            <p:cNvSpPr>
              <a:spLocks noChangeArrowheads="1"/>
            </p:cNvSpPr>
            <p:nvPr/>
          </p:nvSpPr>
          <p:spPr bwMode="gray">
            <a:xfrm>
              <a:off x="2125" y="1327"/>
              <a:ext cx="1570" cy="770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79216"/>
                    <a:invGamma/>
                  </a:schemeClr>
                </a:gs>
                <a:gs pos="100000">
                  <a:schemeClr val="accent1">
                    <a:alpha val="48000"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algn="r">
                <a:defRPr/>
              </a:pPr>
              <a:endParaRPr lang="ru-RU" dirty="0">
                <a:cs typeface="+mn-cs"/>
              </a:endParaRPr>
            </a:p>
          </p:txBody>
        </p:sp>
        <p:sp>
          <p:nvSpPr>
            <p:cNvPr id="72721" name="Oval 17"/>
            <p:cNvSpPr>
              <a:spLocks noChangeArrowheads="1"/>
            </p:cNvSpPr>
            <p:nvPr/>
          </p:nvSpPr>
          <p:spPr bwMode="gray">
            <a:xfrm>
              <a:off x="2261" y="1420"/>
              <a:ext cx="1382" cy="6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>
                    <a:alpha val="38000"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algn="r">
                <a:defRPr/>
              </a:pPr>
              <a:endParaRPr lang="ru-RU" dirty="0">
                <a:cs typeface="+mn-cs"/>
              </a:endParaRPr>
            </a:p>
          </p:txBody>
        </p:sp>
      </p:grpSp>
      <p:sp>
        <p:nvSpPr>
          <p:cNvPr id="72723" name="Text Box 19"/>
          <p:cNvSpPr txBox="1">
            <a:spLocks noChangeArrowheads="1"/>
          </p:cNvSpPr>
          <p:nvPr/>
        </p:nvSpPr>
        <p:spPr bwMode="auto">
          <a:xfrm>
            <a:off x="5645150" y="3467100"/>
            <a:ext cx="2116138" cy="2246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uk-UA" sz="2000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це сукупність кількісних методів вивчення розвитку науки як інформацій-ного процесу</a:t>
            </a:r>
            <a:endParaRPr lang="en-US" altLang="ru-RU" sz="2000" b="1" dirty="0">
              <a:solidFill>
                <a:schemeClr val="tx1">
                  <a:lumMod val="50000"/>
                </a:schemeClr>
              </a:solidFill>
              <a:cs typeface="+mn-cs"/>
            </a:endParaRPr>
          </a:p>
        </p:txBody>
      </p:sp>
      <p:pic>
        <p:nvPicPr>
          <p:cNvPr id="41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1155700"/>
            <a:ext cx="2998787" cy="160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81138" y="1514475"/>
            <a:ext cx="1609725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uk-UA" sz="2800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Наука</a:t>
            </a:r>
            <a:r>
              <a:rPr lang="uk-UA" sz="3200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 </a:t>
            </a:r>
            <a:endParaRPr lang="ru-RU" sz="3200" b="1" dirty="0">
              <a:solidFill>
                <a:schemeClr val="tx1">
                  <a:lumMod val="50000"/>
                </a:schemeClr>
              </a:solidFill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541963" y="1612900"/>
            <a:ext cx="2401887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Наукометрія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3"/>
          <p:cNvSpPr>
            <a:spLocks noChangeArrowheads="1"/>
          </p:cNvSpPr>
          <p:nvPr/>
        </p:nvSpPr>
        <p:spPr bwMode="gray">
          <a:xfrm rot="10800000">
            <a:off x="1700213" y="2203450"/>
            <a:ext cx="5530850" cy="2125663"/>
          </a:xfrm>
          <a:prstGeom prst="upArrow">
            <a:avLst>
              <a:gd name="adj1" fmla="val 53176"/>
              <a:gd name="adj2" fmla="val 54398"/>
            </a:avLst>
          </a:prstGeom>
          <a:gradFill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/>
          </a:gra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 dirty="0">
              <a:latin typeface="Arial" charset="0"/>
            </a:endParaRPr>
          </a:p>
        </p:txBody>
      </p:sp>
      <p:sp>
        <p:nvSpPr>
          <p:cNvPr id="102404" name="AutoShape 4"/>
          <p:cNvSpPr>
            <a:spLocks noChangeArrowheads="1"/>
          </p:cNvSpPr>
          <p:nvPr/>
        </p:nvSpPr>
        <p:spPr bwMode="gray">
          <a:xfrm>
            <a:off x="964913" y="1103660"/>
            <a:ext cx="7002437" cy="936104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 w="38100" algn="ctr">
            <a:solidFill>
              <a:schemeClr val="tx1">
                <a:lumMod val="50000"/>
              </a:schemeClr>
            </a:solidFill>
            <a:round/>
            <a:headEnd/>
            <a:tailEnd/>
          </a:ln>
          <a:effectLst>
            <a:glow rad="63500">
              <a:schemeClr val="accent4">
                <a:satMod val="175000"/>
                <a:alpha val="40000"/>
              </a:schemeClr>
            </a:glow>
            <a:outerShdw dist="63500" dir="3187806" algn="ctr" rotWithShape="0">
              <a:srgbClr val="001D3A"/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uk-UA" sz="2800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Мета наукометричних досліджень </a:t>
            </a:r>
            <a:endParaRPr lang="en-US" altLang="ru-RU" sz="2800" b="1" dirty="0">
              <a:solidFill>
                <a:schemeClr val="tx1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  <a:cs typeface="+mn-cs"/>
            </a:endParaRPr>
          </a:p>
        </p:txBody>
      </p:sp>
      <p:sp>
        <p:nvSpPr>
          <p:cNvPr id="102409" name="Oval 9"/>
          <p:cNvSpPr>
            <a:spLocks noChangeArrowheads="1"/>
          </p:cNvSpPr>
          <p:nvPr/>
        </p:nvSpPr>
        <p:spPr bwMode="gray">
          <a:xfrm>
            <a:off x="160059" y="3369421"/>
            <a:ext cx="2041736" cy="177757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rgbClr val="000000"/>
            </a:solidFill>
            <a:round/>
            <a:headEnd/>
            <a:tailEnd/>
          </a:ln>
          <a:effectLst>
            <a:glow rad="635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/>
        </p:spPr>
        <p:txBody>
          <a:bodyPr wrap="none" anchor="ctr"/>
          <a:lstStyle/>
          <a:p>
            <a:pPr algn="r">
              <a:defRPr/>
            </a:pPr>
            <a:endParaRPr lang="ru-RU" dirty="0">
              <a:cs typeface="+mn-cs"/>
            </a:endParaRPr>
          </a:p>
        </p:txBody>
      </p:sp>
      <p:sp>
        <p:nvSpPr>
          <p:cNvPr id="102415" name="Oval 15"/>
          <p:cNvSpPr>
            <a:spLocks noChangeArrowheads="1"/>
          </p:cNvSpPr>
          <p:nvPr/>
        </p:nvSpPr>
        <p:spPr bwMode="gray">
          <a:xfrm>
            <a:off x="2386851" y="4258206"/>
            <a:ext cx="1897118" cy="185532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rgbClr val="000000"/>
            </a:solidFill>
            <a:round/>
            <a:headEnd/>
            <a:tailEnd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extLst/>
        </p:spPr>
        <p:txBody>
          <a:bodyPr wrap="none" anchor="ctr"/>
          <a:lstStyle/>
          <a:p>
            <a:pPr algn="r">
              <a:defRPr/>
            </a:pPr>
            <a:endParaRPr lang="ru-RU" dirty="0">
              <a:cs typeface="+mn-cs"/>
            </a:endParaRPr>
          </a:p>
        </p:txBody>
      </p:sp>
      <p:sp>
        <p:nvSpPr>
          <p:cNvPr id="102421" name="Oval 21"/>
          <p:cNvSpPr>
            <a:spLocks noChangeArrowheads="1"/>
          </p:cNvSpPr>
          <p:nvPr/>
        </p:nvSpPr>
        <p:spPr bwMode="gray">
          <a:xfrm>
            <a:off x="4716016" y="4329589"/>
            <a:ext cx="1884908" cy="1806783"/>
          </a:xfrm>
          <a:prstGeom prst="ellipse">
            <a:avLst/>
          </a:prstGeom>
          <a:solidFill>
            <a:srgbClr val="F0D1FF"/>
          </a:solidFill>
          <a:ln w="9525">
            <a:solidFill>
              <a:srgbClr val="000000"/>
            </a:solidFill>
            <a:round/>
            <a:headEnd/>
            <a:tailEnd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extLst/>
        </p:spPr>
        <p:txBody>
          <a:bodyPr wrap="none" anchor="ctr"/>
          <a:lstStyle/>
          <a:p>
            <a:pPr algn="r">
              <a:defRPr/>
            </a:pPr>
            <a:endParaRPr lang="ru-RU" dirty="0">
              <a:cs typeface="+mn-cs"/>
            </a:endParaRPr>
          </a:p>
        </p:txBody>
      </p:sp>
      <p:sp>
        <p:nvSpPr>
          <p:cNvPr id="102428" name="Oval 28"/>
          <p:cNvSpPr>
            <a:spLocks noChangeArrowheads="1"/>
          </p:cNvSpPr>
          <p:nvPr/>
        </p:nvSpPr>
        <p:spPr bwMode="gray">
          <a:xfrm>
            <a:off x="6876256" y="3365532"/>
            <a:ext cx="2088232" cy="1867448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 w="9525">
            <a:solidFill>
              <a:srgbClr val="000000"/>
            </a:solidFill>
            <a:round/>
            <a:headEnd/>
            <a:tailEnd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extLst/>
        </p:spPr>
        <p:txBody>
          <a:bodyPr wrap="none" anchor="ctr"/>
          <a:lstStyle/>
          <a:p>
            <a:pPr algn="r">
              <a:defRPr/>
            </a:pPr>
            <a:endParaRPr lang="ru-RU" dirty="0"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71463" y="3490544"/>
            <a:ext cx="1819275" cy="13239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uk-UA" sz="1600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Дати об'єктивну картину розвитку наукового напрямку</a:t>
            </a:r>
            <a:endParaRPr lang="ru-RU" sz="1600" b="1" dirty="0">
              <a:solidFill>
                <a:schemeClr val="tx1">
                  <a:lumMod val="50000"/>
                </a:schemeClr>
              </a:solidFill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471738" y="4592638"/>
            <a:ext cx="1727200" cy="11080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uk-UA" sz="1600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Оцінити актуальність, потенційні можливост</a:t>
            </a:r>
            <a:r>
              <a:rPr lang="uk-UA" b="1" dirty="0">
                <a:cs typeface="+mn-cs"/>
              </a:rPr>
              <a:t>і</a:t>
            </a:r>
            <a:endParaRPr lang="ru-RU" b="1" dirty="0"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714875" y="4748213"/>
            <a:ext cx="2000250" cy="10779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uk-UA" sz="1600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Оцінити з</a:t>
            </a:r>
            <a:r>
              <a:rPr lang="ru-RU" sz="1600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акони формування інформаційних потоків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254875" y="3790950"/>
            <a:ext cx="1423988" cy="10779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uk-UA" sz="1600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Оцінити поширення наукових ідей</a:t>
            </a:r>
            <a:endParaRPr lang="ru-RU" sz="1600" b="1" dirty="0">
              <a:solidFill>
                <a:schemeClr val="tx1">
                  <a:lumMod val="50000"/>
                </a:schemeClr>
              </a:solidFill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2"/>
          <p:cNvSpPr>
            <a:spLocks noChangeArrowheads="1"/>
          </p:cNvSpPr>
          <p:nvPr/>
        </p:nvSpPr>
        <p:spPr bwMode="gray">
          <a:xfrm>
            <a:off x="1043608" y="1700808"/>
            <a:ext cx="3833813" cy="3833813"/>
          </a:xfrm>
          <a:custGeom>
            <a:avLst/>
            <a:gdLst>
              <a:gd name="G0" fmla="+- 1914 0 0"/>
              <a:gd name="G1" fmla="+- 21600 0 1914"/>
              <a:gd name="G2" fmla="+- 21600 0 1914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914" y="10800"/>
                </a:moveTo>
                <a:cubicBezTo>
                  <a:pt x="1914" y="15708"/>
                  <a:pt x="5892" y="19686"/>
                  <a:pt x="10800" y="19686"/>
                </a:cubicBezTo>
                <a:cubicBezTo>
                  <a:pt x="15708" y="19686"/>
                  <a:pt x="19686" y="15708"/>
                  <a:pt x="19686" y="10800"/>
                </a:cubicBezTo>
                <a:cubicBezTo>
                  <a:pt x="19686" y="5892"/>
                  <a:pt x="15708" y="1914"/>
                  <a:pt x="10800" y="1914"/>
                </a:cubicBezTo>
                <a:cubicBezTo>
                  <a:pt x="5892" y="1914"/>
                  <a:pt x="1914" y="5892"/>
                  <a:pt x="1914" y="10800"/>
                </a:cubicBezTo>
                <a:close/>
              </a:path>
            </a:pathLst>
          </a:custGeom>
          <a:gradFill rotWithShape="1">
            <a:gsLst>
              <a:gs pos="0">
                <a:schemeClr val="accent2">
                  <a:gamma/>
                  <a:shade val="66667"/>
                  <a:invGamma/>
                  <a:alpha val="12000"/>
                </a:schemeClr>
              </a:gs>
              <a:gs pos="50000">
                <a:schemeClr val="accent2"/>
              </a:gs>
              <a:gs pos="100000">
                <a:schemeClr val="accent2">
                  <a:gamma/>
                  <a:shade val="66667"/>
                  <a:invGamma/>
                  <a:alpha val="12000"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5" name="Oval 23"/>
          <p:cNvSpPr>
            <a:spLocks noChangeArrowheads="1"/>
          </p:cNvSpPr>
          <p:nvPr/>
        </p:nvSpPr>
        <p:spPr bwMode="gray">
          <a:xfrm>
            <a:off x="1360314" y="2017514"/>
            <a:ext cx="3200400" cy="3200400"/>
          </a:xfrm>
          <a:prstGeom prst="ellipse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63529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28575" algn="ctr">
            <a:solidFill>
              <a:srgbClr val="FF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6" name="AutoShape 27"/>
          <p:cNvSpPr>
            <a:spLocks noChangeArrowheads="1"/>
          </p:cNvSpPr>
          <p:nvPr/>
        </p:nvSpPr>
        <p:spPr bwMode="gray">
          <a:xfrm>
            <a:off x="4211958" y="2852936"/>
            <a:ext cx="3781425" cy="500062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CBFEAE"/>
              </a:gs>
              <a:gs pos="100000">
                <a:srgbClr val="CBFEAE">
                  <a:gamma/>
                  <a:tint val="5882"/>
                  <a:invGamma/>
                </a:srgbClr>
              </a:gs>
            </a:gsLst>
            <a:lin ang="0" scaled="1"/>
          </a:gradFill>
          <a:ln w="38100" algn="ctr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uk-UA" b="1" dirty="0">
                <a:solidFill>
                  <a:schemeClr val="tx1">
                    <a:lumMod val="50000"/>
                  </a:schemeClr>
                </a:solidFill>
              </a:rPr>
              <a:t>т</a:t>
            </a:r>
            <a:r>
              <a:rPr lang="uk-UA" b="1" dirty="0" smtClean="0">
                <a:solidFill>
                  <a:schemeClr val="tx1">
                    <a:lumMod val="50000"/>
                  </a:schemeClr>
                </a:solidFill>
              </a:rPr>
              <a:t>ематичними рубриками</a:t>
            </a:r>
            <a:r>
              <a:rPr lang="uk-UA" b="1" dirty="0" smtClean="0">
                <a:solidFill>
                  <a:schemeClr val="bg1"/>
                </a:solidFill>
              </a:rPr>
              <a:t> </a:t>
            </a:r>
            <a:endParaRPr lang="en-US" altLang="ru-RU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7" name="AutoShape 27"/>
          <p:cNvSpPr>
            <a:spLocks noChangeArrowheads="1"/>
          </p:cNvSpPr>
          <p:nvPr/>
        </p:nvSpPr>
        <p:spPr bwMode="gray">
          <a:xfrm>
            <a:off x="3995936" y="4535085"/>
            <a:ext cx="3781425" cy="500062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CBFEAE"/>
              </a:gs>
              <a:gs pos="100000">
                <a:srgbClr val="CBFEAE">
                  <a:gamma/>
                  <a:tint val="5882"/>
                  <a:invGamma/>
                </a:srgbClr>
              </a:gs>
            </a:gsLst>
            <a:lin ang="0" scaled="1"/>
          </a:gradFill>
          <a:ln w="38100" algn="ctr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uk-UA" altLang="ru-RU" b="1" dirty="0">
                <a:solidFill>
                  <a:srgbClr val="000000"/>
                </a:solidFill>
              </a:rPr>
              <a:t>а</a:t>
            </a:r>
            <a:r>
              <a:rPr lang="uk-UA" altLang="ru-RU" b="1" dirty="0" smtClean="0">
                <a:solidFill>
                  <a:srgbClr val="000000"/>
                </a:solidFill>
              </a:rPr>
              <a:t>вторами та ін.</a:t>
            </a:r>
            <a:endParaRPr lang="en-US" altLang="ru-RU" b="1" dirty="0">
              <a:solidFill>
                <a:srgbClr val="000000"/>
              </a:solidFill>
            </a:endParaRPr>
          </a:p>
        </p:txBody>
      </p:sp>
      <p:sp>
        <p:nvSpPr>
          <p:cNvPr id="8" name="AutoShape 27"/>
          <p:cNvSpPr>
            <a:spLocks noChangeArrowheads="1"/>
          </p:cNvSpPr>
          <p:nvPr/>
        </p:nvSpPr>
        <p:spPr bwMode="gray">
          <a:xfrm>
            <a:off x="4211958" y="3708747"/>
            <a:ext cx="3781425" cy="500062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CBFEAE"/>
              </a:gs>
              <a:gs pos="100000">
                <a:srgbClr val="CBFEAE">
                  <a:gamma/>
                  <a:tint val="5882"/>
                  <a:invGamma/>
                </a:srgbClr>
              </a:gs>
            </a:gsLst>
            <a:lin ang="0" scaled="1"/>
          </a:gradFill>
          <a:ln w="38100" algn="ctr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uk-UA" altLang="ru-RU" b="1" dirty="0" smtClean="0">
                <a:solidFill>
                  <a:srgbClr val="000000"/>
                </a:solidFill>
              </a:rPr>
              <a:t>країнами</a:t>
            </a:r>
            <a:endParaRPr lang="en-US" altLang="ru-RU" b="1" dirty="0">
              <a:solidFill>
                <a:srgbClr val="000000"/>
              </a:solidFill>
            </a:endParaRPr>
          </a:p>
        </p:txBody>
      </p:sp>
      <p:sp>
        <p:nvSpPr>
          <p:cNvPr id="9" name="AutoShape 27"/>
          <p:cNvSpPr>
            <a:spLocks noChangeArrowheads="1"/>
          </p:cNvSpPr>
          <p:nvPr/>
        </p:nvSpPr>
        <p:spPr bwMode="gray">
          <a:xfrm>
            <a:off x="3805832" y="2017514"/>
            <a:ext cx="3781425" cy="500062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CBFEAE"/>
              </a:gs>
              <a:gs pos="100000">
                <a:srgbClr val="CBFEAE">
                  <a:gamma/>
                  <a:tint val="5882"/>
                  <a:invGamma/>
                </a:srgbClr>
              </a:gs>
            </a:gsLst>
            <a:lin ang="0" scaled="1"/>
          </a:gradFill>
          <a:ln w="38100" algn="ctr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uk-UA" b="1" dirty="0" smtClean="0">
                <a:solidFill>
                  <a:schemeClr val="tx1">
                    <a:lumMod val="50000"/>
                  </a:schemeClr>
                </a:solidFill>
              </a:rPr>
              <a:t>областями </a:t>
            </a:r>
            <a:r>
              <a:rPr lang="uk-UA" b="1" dirty="0">
                <a:solidFill>
                  <a:schemeClr val="tx1">
                    <a:lumMod val="50000"/>
                  </a:schemeClr>
                </a:solidFill>
              </a:rPr>
              <a:t>науки</a:t>
            </a:r>
            <a:endParaRPr lang="en-US" altLang="ru-RU" b="1" dirty="0">
              <a:solidFill>
                <a:schemeClr val="tx1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11" name="Text Box 18"/>
          <p:cNvSpPr txBox="1">
            <a:spLocks noChangeArrowheads="1"/>
          </p:cNvSpPr>
          <p:nvPr/>
        </p:nvSpPr>
        <p:spPr bwMode="auto">
          <a:xfrm>
            <a:off x="1689668" y="2520552"/>
            <a:ext cx="2492028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uk-UA" sz="2400" b="1" dirty="0" smtClean="0">
                <a:solidFill>
                  <a:schemeClr val="bg1"/>
                </a:solidFill>
                <a:cs typeface="+mn-cs"/>
              </a:rPr>
              <a:t>Об'єктами </a:t>
            </a:r>
            <a:r>
              <a:rPr lang="uk-UA" sz="2400" b="1" dirty="0">
                <a:solidFill>
                  <a:schemeClr val="bg1"/>
                </a:solidFill>
                <a:cs typeface="+mn-cs"/>
              </a:rPr>
              <a:t>вивчення </a:t>
            </a:r>
            <a:r>
              <a:rPr lang="uk-UA" sz="2400" b="1" dirty="0" smtClean="0">
                <a:solidFill>
                  <a:schemeClr val="bg1"/>
                </a:solidFill>
                <a:cs typeface="+mn-cs"/>
              </a:rPr>
              <a:t>є </a:t>
            </a:r>
            <a:r>
              <a:rPr lang="uk-UA" sz="2400" b="1" dirty="0" smtClean="0">
                <a:solidFill>
                  <a:schemeClr val="bg1"/>
                </a:solidFill>
              </a:rPr>
              <a:t>наукові </a:t>
            </a:r>
            <a:r>
              <a:rPr lang="uk-UA" sz="2400" b="1" dirty="0">
                <a:solidFill>
                  <a:schemeClr val="bg1"/>
                </a:solidFill>
              </a:rPr>
              <a:t>публікації</a:t>
            </a:r>
          </a:p>
          <a:p>
            <a:pPr algn="ctr">
              <a:defRPr/>
            </a:pPr>
            <a:r>
              <a:rPr lang="uk-UA" sz="2400" b="1" dirty="0">
                <a:solidFill>
                  <a:schemeClr val="bg1"/>
                </a:solidFill>
              </a:rPr>
              <a:t>за ознаками:</a:t>
            </a:r>
            <a:endParaRPr lang="ru-RU" sz="2400" b="1" dirty="0">
              <a:solidFill>
                <a:schemeClr val="bg1"/>
              </a:solidFill>
            </a:endParaRPr>
          </a:p>
          <a:p>
            <a:pPr eaLnBrk="0" hangingPunct="0">
              <a:defRPr/>
            </a:pPr>
            <a:endParaRPr lang="en-US" altLang="ru-RU" sz="2400" b="1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7651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378541" y="1005351"/>
            <a:ext cx="8441931" cy="1728192"/>
            <a:chOff x="912" y="3036"/>
            <a:chExt cx="3984" cy="912"/>
          </a:xfrm>
        </p:grpSpPr>
        <p:sp>
          <p:nvSpPr>
            <p:cNvPr id="5" name="AutoShape 18"/>
            <p:cNvSpPr>
              <a:spLocks noChangeArrowheads="1"/>
            </p:cNvSpPr>
            <p:nvPr/>
          </p:nvSpPr>
          <p:spPr bwMode="gray">
            <a:xfrm>
              <a:off x="912" y="3036"/>
              <a:ext cx="3984" cy="912"/>
            </a:xfrm>
            <a:prstGeom prst="roundRect">
              <a:avLst>
                <a:gd name="adj" fmla="val 10889"/>
              </a:avLst>
            </a:prstGeom>
            <a:gradFill rotWithShape="1">
              <a:gsLst>
                <a:gs pos="0">
                  <a:srgbClr val="DDDDDD"/>
                </a:gs>
                <a:gs pos="50000">
                  <a:srgbClr val="DDDDDD">
                    <a:gamma/>
                    <a:tint val="48627"/>
                    <a:invGamma/>
                  </a:srgbClr>
                </a:gs>
                <a:gs pos="100000">
                  <a:srgbClr val="DDDDDD"/>
                </a:gs>
              </a:gsLst>
              <a:lin ang="2700000" scaled="1"/>
            </a:gradFill>
            <a:ln w="38100">
              <a:solidFill>
                <a:srgbClr val="FFFFFF"/>
              </a:solidFill>
              <a:round/>
              <a:headEnd/>
              <a:tailEnd/>
            </a:ln>
            <a:effectLst>
              <a:outerShdw dist="135003" dir="2928844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 dirty="0"/>
            </a:p>
          </p:txBody>
        </p:sp>
        <p:sp>
          <p:nvSpPr>
            <p:cNvPr id="9" name="Freeform 21"/>
            <p:cNvSpPr>
              <a:spLocks/>
            </p:cNvSpPr>
            <p:nvPr/>
          </p:nvSpPr>
          <p:spPr bwMode="gray">
            <a:xfrm>
              <a:off x="1047" y="3168"/>
              <a:ext cx="383" cy="373"/>
            </a:xfrm>
            <a:custGeom>
              <a:avLst/>
              <a:gdLst>
                <a:gd name="T0" fmla="*/ 118 w 596"/>
                <a:gd name="T1" fmla="*/ 0 h 598"/>
                <a:gd name="T2" fmla="*/ 0 w 596"/>
                <a:gd name="T3" fmla="*/ 118 h 598"/>
                <a:gd name="T4" fmla="*/ 0 w 596"/>
                <a:gd name="T5" fmla="*/ 589 h 598"/>
                <a:gd name="T6" fmla="*/ 161 w 596"/>
                <a:gd name="T7" fmla="*/ 174 h 598"/>
                <a:gd name="T8" fmla="*/ 589 w 596"/>
                <a:gd name="T9" fmla="*/ 0 h 598"/>
                <a:gd name="T10" fmla="*/ 118 w 596"/>
                <a:gd name="T11" fmla="*/ 0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6" h="598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lnTo>
                    <a:pt x="0" y="589"/>
                  </a:lnTo>
                  <a:cubicBezTo>
                    <a:pt x="27" y="598"/>
                    <a:pt x="12" y="309"/>
                    <a:pt x="161" y="174"/>
                  </a:cubicBezTo>
                  <a:cubicBezTo>
                    <a:pt x="310" y="39"/>
                    <a:pt x="596" y="29"/>
                    <a:pt x="589" y="0"/>
                  </a:cubicBezTo>
                  <a:lnTo>
                    <a:pt x="118" y="0"/>
                  </a:lnTo>
                  <a:close/>
                </a:path>
              </a:pathLst>
            </a:custGeom>
            <a:gradFill rotWithShape="1">
              <a:gsLst>
                <a:gs pos="0">
                  <a:schemeClr val="folHlink">
                    <a:gamma/>
                    <a:tint val="48627"/>
                    <a:invGamma/>
                  </a:schemeClr>
                </a:gs>
                <a:gs pos="100000">
                  <a:schemeClr val="folHlink">
                    <a:alpha val="0"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</p:grpSp>
      <p:sp>
        <p:nvSpPr>
          <p:cNvPr id="12" name="AutoShape 11"/>
          <p:cNvSpPr>
            <a:spLocks noChangeArrowheads="1"/>
          </p:cNvSpPr>
          <p:nvPr/>
        </p:nvSpPr>
        <p:spPr bwMode="gray">
          <a:xfrm>
            <a:off x="410489" y="2956032"/>
            <a:ext cx="8441931" cy="2123229"/>
          </a:xfrm>
          <a:prstGeom prst="roundRect">
            <a:avLst>
              <a:gd name="adj" fmla="val 10889"/>
            </a:avLst>
          </a:prstGeom>
          <a:gradFill rotWithShape="1">
            <a:gsLst>
              <a:gs pos="0">
                <a:srgbClr val="DDDDDD"/>
              </a:gs>
              <a:gs pos="50000">
                <a:srgbClr val="DDDDDD">
                  <a:gamma/>
                  <a:tint val="39216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38100">
            <a:solidFill>
              <a:srgbClr val="FFFFFF"/>
            </a:solidFill>
            <a:round/>
            <a:headEnd/>
            <a:tailEnd/>
          </a:ln>
          <a:effectLst>
            <a:outerShdw dist="135003" dir="2928844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 dirty="0"/>
          </a:p>
        </p:txBody>
      </p:sp>
      <p:grpSp>
        <p:nvGrpSpPr>
          <p:cNvPr id="18" name="Group 3"/>
          <p:cNvGrpSpPr>
            <a:grpSpLocks/>
          </p:cNvGrpSpPr>
          <p:nvPr/>
        </p:nvGrpSpPr>
        <p:grpSpPr bwMode="auto">
          <a:xfrm>
            <a:off x="410489" y="5222103"/>
            <a:ext cx="8441931" cy="1448078"/>
            <a:chOff x="912" y="1008"/>
            <a:chExt cx="3984" cy="912"/>
          </a:xfrm>
        </p:grpSpPr>
        <p:sp>
          <p:nvSpPr>
            <p:cNvPr id="19" name="AutoShape 4"/>
            <p:cNvSpPr>
              <a:spLocks noChangeArrowheads="1"/>
            </p:cNvSpPr>
            <p:nvPr/>
          </p:nvSpPr>
          <p:spPr bwMode="gray">
            <a:xfrm>
              <a:off x="912" y="1008"/>
              <a:ext cx="3984" cy="912"/>
            </a:xfrm>
            <a:prstGeom prst="roundRect">
              <a:avLst>
                <a:gd name="adj" fmla="val 10889"/>
              </a:avLst>
            </a:prstGeom>
            <a:gradFill rotWithShape="1">
              <a:gsLst>
                <a:gs pos="0">
                  <a:srgbClr val="DDDDDD"/>
                </a:gs>
                <a:gs pos="50000">
                  <a:srgbClr val="DDDDDD">
                    <a:gamma/>
                    <a:tint val="36471"/>
                    <a:invGamma/>
                  </a:srgbClr>
                </a:gs>
                <a:gs pos="100000">
                  <a:srgbClr val="DDDDDD"/>
                </a:gs>
              </a:gsLst>
              <a:lin ang="2700000" scaled="1"/>
            </a:gradFill>
            <a:ln w="38100">
              <a:solidFill>
                <a:srgbClr val="FFFFFF"/>
              </a:solidFill>
              <a:round/>
              <a:headEnd/>
              <a:tailEnd/>
            </a:ln>
            <a:effectLst>
              <a:outerShdw dist="135003" dir="2928844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 dirty="0"/>
            </a:p>
          </p:txBody>
        </p:sp>
        <p:grpSp>
          <p:nvGrpSpPr>
            <p:cNvPr id="20" name="Group 5"/>
            <p:cNvGrpSpPr>
              <a:grpSpLocks/>
            </p:cNvGrpSpPr>
            <p:nvPr/>
          </p:nvGrpSpPr>
          <p:grpSpPr bwMode="auto">
            <a:xfrm>
              <a:off x="1047" y="1092"/>
              <a:ext cx="600" cy="746"/>
              <a:chOff x="1047" y="1092"/>
              <a:chExt cx="600" cy="746"/>
            </a:xfrm>
          </p:grpSpPr>
          <p:sp>
            <p:nvSpPr>
              <p:cNvPr id="21" name="AutoShape 6"/>
              <p:cNvSpPr>
                <a:spLocks noChangeArrowheads="1"/>
              </p:cNvSpPr>
              <p:nvPr/>
            </p:nvSpPr>
            <p:spPr bwMode="gray">
              <a:xfrm>
                <a:off x="1047" y="1092"/>
                <a:ext cx="600" cy="746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69804"/>
                      <a:invGamma/>
                    </a:schemeClr>
                  </a:gs>
                </a:gsLst>
                <a:lin ang="5400000" scaled="1"/>
              </a:gradFill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dirty="0"/>
              </a:p>
            </p:txBody>
          </p:sp>
          <p:sp>
            <p:nvSpPr>
              <p:cNvPr id="22" name="Freeform 7"/>
              <p:cNvSpPr>
                <a:spLocks/>
              </p:cNvSpPr>
              <p:nvPr/>
            </p:nvSpPr>
            <p:spPr bwMode="gray">
              <a:xfrm>
                <a:off x="1075" y="1138"/>
                <a:ext cx="383" cy="373"/>
              </a:xfrm>
              <a:custGeom>
                <a:avLst/>
                <a:gdLst>
                  <a:gd name="T0" fmla="*/ 118 w 596"/>
                  <a:gd name="T1" fmla="*/ 0 h 598"/>
                  <a:gd name="T2" fmla="*/ 0 w 596"/>
                  <a:gd name="T3" fmla="*/ 118 h 598"/>
                  <a:gd name="T4" fmla="*/ 0 w 596"/>
                  <a:gd name="T5" fmla="*/ 589 h 598"/>
                  <a:gd name="T6" fmla="*/ 161 w 596"/>
                  <a:gd name="T7" fmla="*/ 174 h 598"/>
                  <a:gd name="T8" fmla="*/ 589 w 596"/>
                  <a:gd name="T9" fmla="*/ 0 h 598"/>
                  <a:gd name="T10" fmla="*/ 118 w 596"/>
                  <a:gd name="T11" fmla="*/ 0 h 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>
                      <a:gamma/>
                      <a:tint val="54510"/>
                      <a:invGamma/>
                    </a:schemeClr>
                  </a:gs>
                  <a:gs pos="50000">
                    <a:schemeClr val="accent1">
                      <a:alpha val="0"/>
                    </a:schemeClr>
                  </a:gs>
                  <a:gs pos="100000">
                    <a:schemeClr val="accent1">
                      <a:gamma/>
                      <a:tint val="5451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dirty="0"/>
              </a:p>
            </p:txBody>
          </p:sp>
        </p:grpSp>
      </p:grpSp>
      <p:sp>
        <p:nvSpPr>
          <p:cNvPr id="24" name="Прямоугольник 23"/>
          <p:cNvSpPr/>
          <p:nvPr/>
        </p:nvSpPr>
        <p:spPr>
          <a:xfrm>
            <a:off x="2098811" y="1292567"/>
            <a:ext cx="607358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uk-UA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В 2013 році </a:t>
            </a:r>
            <a:r>
              <a:rPr lang="uk-UA" b="1" dirty="0" smtClean="0">
                <a:solidFill>
                  <a:schemeClr val="tx1">
                    <a:lumMod val="50000"/>
                  </a:schemeClr>
                </a:solidFill>
                <a:cs typeface="+mn-cs"/>
              </a:rPr>
              <a:t>Наукова бібліотека </a:t>
            </a:r>
            <a:r>
              <a:rPr lang="uk-UA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за дорученням Вченої </a:t>
            </a:r>
            <a:r>
              <a:rPr lang="uk-UA" b="1" dirty="0" smtClean="0">
                <a:solidFill>
                  <a:schemeClr val="tx1">
                    <a:lumMod val="50000"/>
                  </a:schemeClr>
                </a:solidFill>
                <a:cs typeface="+mn-cs"/>
              </a:rPr>
              <a:t>ради університету </a:t>
            </a:r>
            <a:r>
              <a:rPr lang="uk-UA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займалась переговорами та за її сприянням було придбано доступ до наукометричної  БД </a:t>
            </a:r>
            <a:r>
              <a:rPr lang="en-US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Scopus</a:t>
            </a:r>
            <a:r>
              <a:rPr lang="uk-UA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 видавництва Ельзевір.</a:t>
            </a:r>
            <a:endParaRPr lang="ru-RU" b="1" dirty="0">
              <a:solidFill>
                <a:schemeClr val="tx1">
                  <a:lumMod val="50000"/>
                </a:schemeClr>
              </a:solidFill>
              <a:cs typeface="+mn-cs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080833" y="3018221"/>
            <a:ext cx="621235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На замовлення адміністрації університету була надана статистика публікацій авторів НУК (індекс цитування) в наукометричній бібліографічній базі даних </a:t>
            </a:r>
            <a:r>
              <a:rPr lang="en-US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Scopus. </a:t>
            </a:r>
            <a:endParaRPr lang="uk-UA" b="1" dirty="0">
              <a:solidFill>
                <a:schemeClr val="tx1">
                  <a:lumMod val="50000"/>
                </a:schemeClr>
              </a:solidFill>
              <a:cs typeface="+mn-cs"/>
            </a:endParaRPr>
          </a:p>
          <a:p>
            <a:pPr algn="just">
              <a:defRPr/>
            </a:pPr>
            <a:r>
              <a:rPr lang="uk-UA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Співробітниками бібліотеки було оброблено списки авторів 41 структурного підрозділу університету (понад 615 осіб).</a:t>
            </a:r>
            <a:r>
              <a:rPr lang="uk-UA" dirty="0">
                <a:cs typeface="+mn-cs"/>
              </a:rPr>
              <a:t> </a:t>
            </a:r>
            <a:endParaRPr lang="ru-RU" b="1" dirty="0">
              <a:solidFill>
                <a:schemeClr val="tx1">
                  <a:lumMod val="50000"/>
                </a:schemeClr>
              </a:solidFill>
              <a:cs typeface="+mn-cs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114731" y="5222103"/>
            <a:ext cx="634570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З 2012 року Наукова бібліотека працює над поповненням інституційного репозитарію, </a:t>
            </a:r>
            <a:r>
              <a:rPr lang="ru-RU" b="1" dirty="0" smtClean="0">
                <a:solidFill>
                  <a:schemeClr val="tx1">
                    <a:lumMod val="50000"/>
                  </a:schemeClr>
                </a:solidFill>
                <a:cs typeface="+mn-cs"/>
              </a:rPr>
              <a:t> </a:t>
            </a:r>
          </a:p>
          <a:p>
            <a:pPr algn="just">
              <a:defRPr/>
            </a:pPr>
            <a:r>
              <a:rPr lang="uk-UA" b="1" dirty="0" smtClean="0">
                <a:solidFill>
                  <a:schemeClr val="tx1">
                    <a:lumMod val="50000"/>
                  </a:schemeClr>
                </a:solidFill>
                <a:cs typeface="+mn-cs"/>
              </a:rPr>
              <a:t>створеного</a:t>
            </a:r>
            <a:r>
              <a:rPr lang="ru-RU" b="1" dirty="0" smtClean="0">
                <a:solidFill>
                  <a:schemeClr val="tx1">
                    <a:lumMod val="50000"/>
                  </a:schemeClr>
                </a:solidFill>
                <a:cs typeface="+mn-cs"/>
              </a:rPr>
              <a:t> </a:t>
            </a:r>
            <a:r>
              <a:rPr lang="ru-RU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на платформі DSpase. Репозитарій зареєстровано в міжнародному реєстрі DOAR</a:t>
            </a:r>
            <a:r>
              <a:rPr lang="ru-RU" b="1" dirty="0" smtClean="0">
                <a:solidFill>
                  <a:schemeClr val="tx1">
                    <a:lumMod val="50000"/>
                  </a:schemeClr>
                </a:solidFill>
                <a:cs typeface="+mn-cs"/>
              </a:rPr>
              <a:t>. </a:t>
            </a:r>
            <a:r>
              <a:rPr lang="uk-UA" dirty="0"/>
              <a:t>(http://eir.nuos.edu.ua)</a:t>
            </a:r>
            <a:endParaRPr lang="ru-RU" b="1" dirty="0">
              <a:solidFill>
                <a:schemeClr val="tx1">
                  <a:lumMod val="50000"/>
                </a:schemeClr>
              </a:solidFill>
              <a:cs typeface="+mn-cs"/>
            </a:endParaRPr>
          </a:p>
        </p:txBody>
      </p:sp>
      <p:sp>
        <p:nvSpPr>
          <p:cNvPr id="28" name="AutoShape 6"/>
          <p:cNvSpPr>
            <a:spLocks noChangeArrowheads="1"/>
          </p:cNvSpPr>
          <p:nvPr/>
        </p:nvSpPr>
        <p:spPr bwMode="gray">
          <a:xfrm>
            <a:off x="664600" y="3425395"/>
            <a:ext cx="1271375" cy="1184502"/>
          </a:xfrm>
          <a:prstGeom prst="roundRect">
            <a:avLst>
              <a:gd name="adj" fmla="val 11921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69804"/>
                  <a:invGamma/>
                </a:schemeClr>
              </a:gs>
            </a:gsLst>
            <a:lin ang="5400000" scaled="1"/>
          </a:gradFill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29" name="AutoShape 6"/>
          <p:cNvSpPr>
            <a:spLocks noChangeArrowheads="1"/>
          </p:cNvSpPr>
          <p:nvPr/>
        </p:nvSpPr>
        <p:spPr bwMode="gray">
          <a:xfrm>
            <a:off x="628867" y="1277196"/>
            <a:ext cx="1271375" cy="1184502"/>
          </a:xfrm>
          <a:prstGeom prst="roundRect">
            <a:avLst>
              <a:gd name="adj" fmla="val 11921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69804"/>
                  <a:invGamma/>
                </a:schemeClr>
              </a:gs>
            </a:gsLst>
            <a:lin ang="5400000" scaled="1"/>
          </a:gradFill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31" name="Freeform 7"/>
          <p:cNvSpPr>
            <a:spLocks/>
          </p:cNvSpPr>
          <p:nvPr/>
        </p:nvSpPr>
        <p:spPr bwMode="gray">
          <a:xfrm>
            <a:off x="664600" y="1321589"/>
            <a:ext cx="811561" cy="592251"/>
          </a:xfrm>
          <a:custGeom>
            <a:avLst/>
            <a:gdLst>
              <a:gd name="T0" fmla="*/ 118 w 596"/>
              <a:gd name="T1" fmla="*/ 0 h 598"/>
              <a:gd name="T2" fmla="*/ 0 w 596"/>
              <a:gd name="T3" fmla="*/ 118 h 598"/>
              <a:gd name="T4" fmla="*/ 0 w 596"/>
              <a:gd name="T5" fmla="*/ 589 h 598"/>
              <a:gd name="T6" fmla="*/ 161 w 596"/>
              <a:gd name="T7" fmla="*/ 174 h 598"/>
              <a:gd name="T8" fmla="*/ 589 w 596"/>
              <a:gd name="T9" fmla="*/ 0 h 598"/>
              <a:gd name="T10" fmla="*/ 118 w 596"/>
              <a:gd name="T11" fmla="*/ 0 h 5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96" h="598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lnTo>
                  <a:pt x="0" y="589"/>
                </a:lnTo>
                <a:cubicBezTo>
                  <a:pt x="27" y="598"/>
                  <a:pt x="12" y="309"/>
                  <a:pt x="161" y="174"/>
                </a:cubicBezTo>
                <a:cubicBezTo>
                  <a:pt x="310" y="39"/>
                  <a:pt x="596" y="29"/>
                  <a:pt x="589" y="0"/>
                </a:cubicBezTo>
                <a:lnTo>
                  <a:pt x="118" y="0"/>
                </a:lnTo>
                <a:close/>
              </a:path>
            </a:pathLst>
          </a:custGeom>
          <a:gradFill rotWithShape="1">
            <a:gsLst>
              <a:gs pos="0">
                <a:schemeClr val="accent1">
                  <a:gamma/>
                  <a:tint val="54510"/>
                  <a:invGamma/>
                </a:schemeClr>
              </a:gs>
              <a:gs pos="50000">
                <a:schemeClr val="accent1">
                  <a:alpha val="0"/>
                </a:schemeClr>
              </a:gs>
              <a:gs pos="100000">
                <a:schemeClr val="accent1">
                  <a:gamma/>
                  <a:tint val="54510"/>
                  <a:invGamma/>
                </a:schemeClr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 dirty="0"/>
          </a:p>
        </p:txBody>
      </p:sp>
      <p:sp>
        <p:nvSpPr>
          <p:cNvPr id="33" name="Freeform 7"/>
          <p:cNvSpPr>
            <a:spLocks/>
          </p:cNvSpPr>
          <p:nvPr/>
        </p:nvSpPr>
        <p:spPr bwMode="gray">
          <a:xfrm>
            <a:off x="725173" y="3488487"/>
            <a:ext cx="811561" cy="592251"/>
          </a:xfrm>
          <a:custGeom>
            <a:avLst/>
            <a:gdLst>
              <a:gd name="T0" fmla="*/ 118 w 596"/>
              <a:gd name="T1" fmla="*/ 0 h 598"/>
              <a:gd name="T2" fmla="*/ 0 w 596"/>
              <a:gd name="T3" fmla="*/ 118 h 598"/>
              <a:gd name="T4" fmla="*/ 0 w 596"/>
              <a:gd name="T5" fmla="*/ 589 h 598"/>
              <a:gd name="T6" fmla="*/ 161 w 596"/>
              <a:gd name="T7" fmla="*/ 174 h 598"/>
              <a:gd name="T8" fmla="*/ 589 w 596"/>
              <a:gd name="T9" fmla="*/ 0 h 598"/>
              <a:gd name="T10" fmla="*/ 118 w 596"/>
              <a:gd name="T11" fmla="*/ 0 h 5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96" h="598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lnTo>
                  <a:pt x="0" y="589"/>
                </a:lnTo>
                <a:cubicBezTo>
                  <a:pt x="27" y="598"/>
                  <a:pt x="12" y="309"/>
                  <a:pt x="161" y="174"/>
                </a:cubicBezTo>
                <a:cubicBezTo>
                  <a:pt x="310" y="39"/>
                  <a:pt x="596" y="29"/>
                  <a:pt x="589" y="0"/>
                </a:cubicBezTo>
                <a:lnTo>
                  <a:pt x="118" y="0"/>
                </a:lnTo>
                <a:close/>
              </a:path>
            </a:pathLst>
          </a:custGeom>
          <a:gradFill rotWithShape="1">
            <a:gsLst>
              <a:gs pos="0">
                <a:schemeClr val="accent1">
                  <a:gamma/>
                  <a:tint val="54510"/>
                  <a:invGamma/>
                </a:schemeClr>
              </a:gs>
              <a:gs pos="50000">
                <a:schemeClr val="accent1">
                  <a:alpha val="0"/>
                </a:schemeClr>
              </a:gs>
              <a:gs pos="100000">
                <a:schemeClr val="accent1">
                  <a:gamma/>
                  <a:tint val="54510"/>
                  <a:invGamma/>
                </a:schemeClr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430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3"/>
          <p:cNvGrpSpPr>
            <a:grpSpLocks/>
          </p:cNvGrpSpPr>
          <p:nvPr/>
        </p:nvGrpSpPr>
        <p:grpSpPr bwMode="auto">
          <a:xfrm>
            <a:off x="684213" y="1752600"/>
            <a:ext cx="7545387" cy="4397375"/>
            <a:chOff x="431" y="1104"/>
            <a:chExt cx="4753" cy="2770"/>
          </a:xfrm>
        </p:grpSpPr>
        <p:sp>
          <p:nvSpPr>
            <p:cNvPr id="8201" name="Oval 4"/>
            <p:cNvSpPr>
              <a:spLocks noChangeArrowheads="1"/>
            </p:cNvSpPr>
            <p:nvPr/>
          </p:nvSpPr>
          <p:spPr bwMode="auto">
            <a:xfrm>
              <a:off x="1632" y="1344"/>
              <a:ext cx="2544" cy="2496"/>
            </a:xfrm>
            <a:prstGeom prst="ellipse">
              <a:avLst/>
            </a:prstGeom>
            <a:noFill/>
            <a:ln w="19050" algn="ctr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chemeClr val="accent1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endParaRPr lang="ru-RU" altLang="ru-RU" sz="1800" dirty="0">
                <a:latin typeface="Arial" charset="0"/>
              </a:endParaRPr>
            </a:p>
          </p:txBody>
        </p:sp>
        <p:grpSp>
          <p:nvGrpSpPr>
            <p:cNvPr id="8202" name="Group 5"/>
            <p:cNvGrpSpPr>
              <a:grpSpLocks/>
            </p:cNvGrpSpPr>
            <p:nvPr/>
          </p:nvGrpSpPr>
          <p:grpSpPr bwMode="auto">
            <a:xfrm>
              <a:off x="2256" y="1968"/>
              <a:ext cx="1296" cy="1344"/>
              <a:chOff x="2016" y="1920"/>
              <a:chExt cx="1680" cy="1680"/>
            </a:xfrm>
          </p:grpSpPr>
          <p:sp>
            <p:nvSpPr>
              <p:cNvPr id="96262" name="Oval 6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rgbClr val="FF6600"/>
                  </a:gs>
                  <a:gs pos="100000">
                    <a:srgbClr val="FF6600">
                      <a:gamma/>
                      <a:shade val="45490"/>
                      <a:invGamma/>
                    </a:srgbClr>
                  </a:gs>
                </a:gsLst>
                <a:lin ang="5400000" scaled="1"/>
              </a:gradFill>
              <a:ln w="9525">
                <a:solidFill>
                  <a:schemeClr val="tx1">
                    <a:lumMod val="50000"/>
                  </a:schemeClr>
                </a:solidFill>
                <a:round/>
                <a:headEnd/>
                <a:tailEnd/>
              </a:ln>
              <a:effectLst>
                <a:glow rad="63500">
                  <a:schemeClr val="accent4">
                    <a:satMod val="175000"/>
                    <a:alpha val="40000"/>
                  </a:schemeClr>
                </a:glow>
                <a:outerShdw dist="35921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pPr algn="r">
                  <a:defRPr/>
                </a:pPr>
                <a:endParaRPr lang="ru-RU" dirty="0">
                  <a:cs typeface="+mn-cs"/>
                </a:endParaRPr>
              </a:p>
            </p:txBody>
          </p:sp>
          <p:sp>
            <p:nvSpPr>
              <p:cNvPr id="8256" name="Freeform 7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>
                  <a:gd name="T0" fmla="*/ 1252 w 1321"/>
                  <a:gd name="T1" fmla="*/ 318 h 712"/>
                  <a:gd name="T2" fmla="*/ 1268 w 1321"/>
                  <a:gd name="T3" fmla="*/ 351 h 712"/>
                  <a:gd name="T4" fmla="*/ 1271 w 1321"/>
                  <a:gd name="T5" fmla="*/ 381 h 712"/>
                  <a:gd name="T6" fmla="*/ 1266 w 1321"/>
                  <a:gd name="T7" fmla="*/ 409 h 712"/>
                  <a:gd name="T8" fmla="*/ 1249 w 1321"/>
                  <a:gd name="T9" fmla="*/ 436 h 712"/>
                  <a:gd name="T10" fmla="*/ 1224 w 1321"/>
                  <a:gd name="T11" fmla="*/ 459 h 712"/>
                  <a:gd name="T12" fmla="*/ 1193 w 1321"/>
                  <a:gd name="T13" fmla="*/ 479 h 712"/>
                  <a:gd name="T14" fmla="*/ 1151 w 1321"/>
                  <a:gd name="T15" fmla="*/ 498 h 712"/>
                  <a:gd name="T16" fmla="*/ 1104 w 1321"/>
                  <a:gd name="T17" fmla="*/ 515 h 712"/>
                  <a:gd name="T18" fmla="*/ 1051 w 1321"/>
                  <a:gd name="T19" fmla="*/ 529 h 712"/>
                  <a:gd name="T20" fmla="*/ 992 w 1321"/>
                  <a:gd name="T21" fmla="*/ 541 h 712"/>
                  <a:gd name="T22" fmla="*/ 931 w 1321"/>
                  <a:gd name="T23" fmla="*/ 550 h 712"/>
                  <a:gd name="T24" fmla="*/ 862 w 1321"/>
                  <a:gd name="T25" fmla="*/ 558 h 712"/>
                  <a:gd name="T26" fmla="*/ 793 w 1321"/>
                  <a:gd name="T27" fmla="*/ 563 h 712"/>
                  <a:gd name="T28" fmla="*/ 765 w 1321"/>
                  <a:gd name="T29" fmla="*/ 565 h 712"/>
                  <a:gd name="T30" fmla="*/ 458 w 1321"/>
                  <a:gd name="T31" fmla="*/ 565 h 712"/>
                  <a:gd name="T32" fmla="*/ 454 w 1321"/>
                  <a:gd name="T33" fmla="*/ 565 h 712"/>
                  <a:gd name="T34" fmla="*/ 393 w 1321"/>
                  <a:gd name="T35" fmla="*/ 561 h 712"/>
                  <a:gd name="T36" fmla="*/ 335 w 1321"/>
                  <a:gd name="T37" fmla="*/ 558 h 712"/>
                  <a:gd name="T38" fmla="*/ 280 w 1321"/>
                  <a:gd name="T39" fmla="*/ 552 h 712"/>
                  <a:gd name="T40" fmla="*/ 227 w 1321"/>
                  <a:gd name="T41" fmla="*/ 547 h 712"/>
                  <a:gd name="T42" fmla="*/ 179 w 1321"/>
                  <a:gd name="T43" fmla="*/ 537 h 712"/>
                  <a:gd name="T44" fmla="*/ 135 w 1321"/>
                  <a:gd name="T45" fmla="*/ 525 h 712"/>
                  <a:gd name="T46" fmla="*/ 98 w 1321"/>
                  <a:gd name="T47" fmla="*/ 514 h 712"/>
                  <a:gd name="T48" fmla="*/ 65 w 1321"/>
                  <a:gd name="T49" fmla="*/ 500 h 712"/>
                  <a:gd name="T50" fmla="*/ 37 w 1321"/>
                  <a:gd name="T51" fmla="*/ 482 h 712"/>
                  <a:gd name="T52" fmla="*/ 18 w 1321"/>
                  <a:gd name="T53" fmla="*/ 462 h 712"/>
                  <a:gd name="T54" fmla="*/ 6 w 1321"/>
                  <a:gd name="T55" fmla="*/ 439 h 712"/>
                  <a:gd name="T56" fmla="*/ 0 w 1321"/>
                  <a:gd name="T57" fmla="*/ 416 h 712"/>
                  <a:gd name="T58" fmla="*/ 0 w 1321"/>
                  <a:gd name="T59" fmla="*/ 412 h 712"/>
                  <a:gd name="T60" fmla="*/ 4 w 1321"/>
                  <a:gd name="T61" fmla="*/ 386 h 712"/>
                  <a:gd name="T62" fmla="*/ 16 w 1321"/>
                  <a:gd name="T63" fmla="*/ 354 h 712"/>
                  <a:gd name="T64" fmla="*/ 49 w 1321"/>
                  <a:gd name="T65" fmla="*/ 293 h 712"/>
                  <a:gd name="T66" fmla="*/ 90 w 1321"/>
                  <a:gd name="T67" fmla="*/ 237 h 712"/>
                  <a:gd name="T68" fmla="*/ 141 w 1321"/>
                  <a:gd name="T69" fmla="*/ 186 h 712"/>
                  <a:gd name="T70" fmla="*/ 196 w 1321"/>
                  <a:gd name="T71" fmla="*/ 140 h 712"/>
                  <a:gd name="T72" fmla="*/ 260 w 1321"/>
                  <a:gd name="T73" fmla="*/ 99 h 712"/>
                  <a:gd name="T74" fmla="*/ 329 w 1321"/>
                  <a:gd name="T75" fmla="*/ 65 h 712"/>
                  <a:gd name="T76" fmla="*/ 399 w 1321"/>
                  <a:gd name="T77" fmla="*/ 37 h 712"/>
                  <a:gd name="T78" fmla="*/ 479 w 1321"/>
                  <a:gd name="T79" fmla="*/ 17 h 712"/>
                  <a:gd name="T80" fmla="*/ 559 w 1321"/>
                  <a:gd name="T81" fmla="*/ 4 h 712"/>
                  <a:gd name="T82" fmla="*/ 642 w 1321"/>
                  <a:gd name="T83" fmla="*/ 0 h 712"/>
                  <a:gd name="T84" fmla="*/ 642 w 1321"/>
                  <a:gd name="T85" fmla="*/ 0 h 712"/>
                  <a:gd name="T86" fmla="*/ 731 w 1321"/>
                  <a:gd name="T87" fmla="*/ 4 h 712"/>
                  <a:gd name="T88" fmla="*/ 815 w 1321"/>
                  <a:gd name="T89" fmla="*/ 18 h 712"/>
                  <a:gd name="T90" fmla="*/ 897 w 1321"/>
                  <a:gd name="T91" fmla="*/ 42 h 712"/>
                  <a:gd name="T92" fmla="*/ 972 w 1321"/>
                  <a:gd name="T93" fmla="*/ 71 h 712"/>
                  <a:gd name="T94" fmla="*/ 1042 w 1321"/>
                  <a:gd name="T95" fmla="*/ 109 h 712"/>
                  <a:gd name="T96" fmla="*/ 1106 w 1321"/>
                  <a:gd name="T97" fmla="*/ 154 h 712"/>
                  <a:gd name="T98" fmla="*/ 1163 w 1321"/>
                  <a:gd name="T99" fmla="*/ 203 h 712"/>
                  <a:gd name="T100" fmla="*/ 1211 w 1321"/>
                  <a:gd name="T101" fmla="*/ 257 h 712"/>
                  <a:gd name="T102" fmla="*/ 1252 w 1321"/>
                  <a:gd name="T103" fmla="*/ 318 h 712"/>
                  <a:gd name="T104" fmla="*/ 1252 w 1321"/>
                  <a:gd name="T105" fmla="*/ 318 h 712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FF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BBF6EE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dirty="0"/>
              </a:p>
            </p:txBody>
          </p:sp>
        </p:grpSp>
        <p:grpSp>
          <p:nvGrpSpPr>
            <p:cNvPr id="8203" name="Group 9"/>
            <p:cNvGrpSpPr>
              <a:grpSpLocks/>
            </p:cNvGrpSpPr>
            <p:nvPr/>
          </p:nvGrpSpPr>
          <p:grpSpPr bwMode="auto">
            <a:xfrm>
              <a:off x="2640" y="1104"/>
              <a:ext cx="432" cy="415"/>
              <a:chOff x="2640" y="1088"/>
              <a:chExt cx="432" cy="415"/>
            </a:xfrm>
          </p:grpSpPr>
          <p:grpSp>
            <p:nvGrpSpPr>
              <p:cNvPr id="8247" name="Group 10"/>
              <p:cNvGrpSpPr>
                <a:grpSpLocks/>
              </p:cNvGrpSpPr>
              <p:nvPr/>
            </p:nvGrpSpPr>
            <p:grpSpPr bwMode="auto">
              <a:xfrm>
                <a:off x="2640" y="1088"/>
                <a:ext cx="432" cy="415"/>
                <a:chOff x="2016" y="1920"/>
                <a:chExt cx="1680" cy="1680"/>
              </a:xfrm>
            </p:grpSpPr>
            <p:sp>
              <p:nvSpPr>
                <p:cNvPr id="96267" name="Oval 11"/>
                <p:cNvSpPr>
                  <a:spLocks noChangeArrowheads="1"/>
                </p:cNvSpPr>
                <p:nvPr/>
              </p:nvSpPr>
              <p:spPr bwMode="gray">
                <a:xfrm>
                  <a:off x="2016" y="1920"/>
                  <a:ext cx="1680" cy="1680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2353"/>
                        <a:invGamma/>
                      </a:schemeClr>
                    </a:gs>
                  </a:gsLst>
                  <a:lin ang="5400000" scaled="1"/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dist="35921" dir="2700000" algn="ctr" rotWithShape="0">
                    <a:schemeClr val="bg2"/>
                  </a:outerShdw>
                </a:effectLst>
              </p:spPr>
              <p:txBody>
                <a:bodyPr wrap="none" anchor="ctr"/>
                <a:lstStyle/>
                <a:p>
                  <a:pPr algn="r">
                    <a:defRPr/>
                  </a:pPr>
                  <a:endParaRPr lang="ru-RU" dirty="0">
                    <a:cs typeface="+mn-cs"/>
                  </a:endParaRPr>
                </a:p>
              </p:txBody>
            </p:sp>
            <p:sp>
              <p:nvSpPr>
                <p:cNvPr id="8252" name="Freeform 12"/>
                <p:cNvSpPr>
                  <a:spLocks/>
                </p:cNvSpPr>
                <p:nvPr/>
              </p:nvSpPr>
              <p:spPr bwMode="gray">
                <a:xfrm>
                  <a:off x="2208" y="1948"/>
                  <a:ext cx="1296" cy="634"/>
                </a:xfrm>
                <a:custGeom>
                  <a:avLst/>
                  <a:gdLst>
                    <a:gd name="T0" fmla="*/ 1252 w 1321"/>
                    <a:gd name="T1" fmla="*/ 318 h 712"/>
                    <a:gd name="T2" fmla="*/ 1268 w 1321"/>
                    <a:gd name="T3" fmla="*/ 351 h 712"/>
                    <a:gd name="T4" fmla="*/ 1271 w 1321"/>
                    <a:gd name="T5" fmla="*/ 381 h 712"/>
                    <a:gd name="T6" fmla="*/ 1266 w 1321"/>
                    <a:gd name="T7" fmla="*/ 409 h 712"/>
                    <a:gd name="T8" fmla="*/ 1249 w 1321"/>
                    <a:gd name="T9" fmla="*/ 436 h 712"/>
                    <a:gd name="T10" fmla="*/ 1224 w 1321"/>
                    <a:gd name="T11" fmla="*/ 459 h 712"/>
                    <a:gd name="T12" fmla="*/ 1193 w 1321"/>
                    <a:gd name="T13" fmla="*/ 479 h 712"/>
                    <a:gd name="T14" fmla="*/ 1151 w 1321"/>
                    <a:gd name="T15" fmla="*/ 498 h 712"/>
                    <a:gd name="T16" fmla="*/ 1104 w 1321"/>
                    <a:gd name="T17" fmla="*/ 515 h 712"/>
                    <a:gd name="T18" fmla="*/ 1051 w 1321"/>
                    <a:gd name="T19" fmla="*/ 529 h 712"/>
                    <a:gd name="T20" fmla="*/ 992 w 1321"/>
                    <a:gd name="T21" fmla="*/ 541 h 712"/>
                    <a:gd name="T22" fmla="*/ 931 w 1321"/>
                    <a:gd name="T23" fmla="*/ 550 h 712"/>
                    <a:gd name="T24" fmla="*/ 862 w 1321"/>
                    <a:gd name="T25" fmla="*/ 558 h 712"/>
                    <a:gd name="T26" fmla="*/ 793 w 1321"/>
                    <a:gd name="T27" fmla="*/ 563 h 712"/>
                    <a:gd name="T28" fmla="*/ 765 w 1321"/>
                    <a:gd name="T29" fmla="*/ 565 h 712"/>
                    <a:gd name="T30" fmla="*/ 458 w 1321"/>
                    <a:gd name="T31" fmla="*/ 565 h 712"/>
                    <a:gd name="T32" fmla="*/ 454 w 1321"/>
                    <a:gd name="T33" fmla="*/ 565 h 712"/>
                    <a:gd name="T34" fmla="*/ 393 w 1321"/>
                    <a:gd name="T35" fmla="*/ 561 h 712"/>
                    <a:gd name="T36" fmla="*/ 335 w 1321"/>
                    <a:gd name="T37" fmla="*/ 558 h 712"/>
                    <a:gd name="T38" fmla="*/ 280 w 1321"/>
                    <a:gd name="T39" fmla="*/ 552 h 712"/>
                    <a:gd name="T40" fmla="*/ 227 w 1321"/>
                    <a:gd name="T41" fmla="*/ 547 h 712"/>
                    <a:gd name="T42" fmla="*/ 179 w 1321"/>
                    <a:gd name="T43" fmla="*/ 537 h 712"/>
                    <a:gd name="T44" fmla="*/ 135 w 1321"/>
                    <a:gd name="T45" fmla="*/ 525 h 712"/>
                    <a:gd name="T46" fmla="*/ 98 w 1321"/>
                    <a:gd name="T47" fmla="*/ 514 h 712"/>
                    <a:gd name="T48" fmla="*/ 65 w 1321"/>
                    <a:gd name="T49" fmla="*/ 500 h 712"/>
                    <a:gd name="T50" fmla="*/ 37 w 1321"/>
                    <a:gd name="T51" fmla="*/ 482 h 712"/>
                    <a:gd name="T52" fmla="*/ 18 w 1321"/>
                    <a:gd name="T53" fmla="*/ 462 h 712"/>
                    <a:gd name="T54" fmla="*/ 6 w 1321"/>
                    <a:gd name="T55" fmla="*/ 439 h 712"/>
                    <a:gd name="T56" fmla="*/ 0 w 1321"/>
                    <a:gd name="T57" fmla="*/ 416 h 712"/>
                    <a:gd name="T58" fmla="*/ 0 w 1321"/>
                    <a:gd name="T59" fmla="*/ 412 h 712"/>
                    <a:gd name="T60" fmla="*/ 4 w 1321"/>
                    <a:gd name="T61" fmla="*/ 386 h 712"/>
                    <a:gd name="T62" fmla="*/ 16 w 1321"/>
                    <a:gd name="T63" fmla="*/ 354 h 712"/>
                    <a:gd name="T64" fmla="*/ 49 w 1321"/>
                    <a:gd name="T65" fmla="*/ 293 h 712"/>
                    <a:gd name="T66" fmla="*/ 90 w 1321"/>
                    <a:gd name="T67" fmla="*/ 237 h 712"/>
                    <a:gd name="T68" fmla="*/ 141 w 1321"/>
                    <a:gd name="T69" fmla="*/ 186 h 712"/>
                    <a:gd name="T70" fmla="*/ 196 w 1321"/>
                    <a:gd name="T71" fmla="*/ 140 h 712"/>
                    <a:gd name="T72" fmla="*/ 260 w 1321"/>
                    <a:gd name="T73" fmla="*/ 99 h 712"/>
                    <a:gd name="T74" fmla="*/ 329 w 1321"/>
                    <a:gd name="T75" fmla="*/ 65 h 712"/>
                    <a:gd name="T76" fmla="*/ 399 w 1321"/>
                    <a:gd name="T77" fmla="*/ 37 h 712"/>
                    <a:gd name="T78" fmla="*/ 479 w 1321"/>
                    <a:gd name="T79" fmla="*/ 17 h 712"/>
                    <a:gd name="T80" fmla="*/ 559 w 1321"/>
                    <a:gd name="T81" fmla="*/ 4 h 712"/>
                    <a:gd name="T82" fmla="*/ 642 w 1321"/>
                    <a:gd name="T83" fmla="*/ 0 h 712"/>
                    <a:gd name="T84" fmla="*/ 642 w 1321"/>
                    <a:gd name="T85" fmla="*/ 0 h 712"/>
                    <a:gd name="T86" fmla="*/ 731 w 1321"/>
                    <a:gd name="T87" fmla="*/ 4 h 712"/>
                    <a:gd name="T88" fmla="*/ 815 w 1321"/>
                    <a:gd name="T89" fmla="*/ 18 h 712"/>
                    <a:gd name="T90" fmla="*/ 897 w 1321"/>
                    <a:gd name="T91" fmla="*/ 42 h 712"/>
                    <a:gd name="T92" fmla="*/ 972 w 1321"/>
                    <a:gd name="T93" fmla="*/ 71 h 712"/>
                    <a:gd name="T94" fmla="*/ 1042 w 1321"/>
                    <a:gd name="T95" fmla="*/ 109 h 712"/>
                    <a:gd name="T96" fmla="*/ 1106 w 1321"/>
                    <a:gd name="T97" fmla="*/ 154 h 712"/>
                    <a:gd name="T98" fmla="*/ 1163 w 1321"/>
                    <a:gd name="T99" fmla="*/ 203 h 712"/>
                    <a:gd name="T100" fmla="*/ 1211 w 1321"/>
                    <a:gd name="T101" fmla="*/ 257 h 712"/>
                    <a:gd name="T102" fmla="*/ 1252 w 1321"/>
                    <a:gd name="T103" fmla="*/ 318 h 712"/>
                    <a:gd name="T104" fmla="*/ 1252 w 1321"/>
                    <a:gd name="T105" fmla="*/ 318 h 712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0" t="0" r="r" b="b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0">
                      <a:solidFill>
                        <a:srgbClr val="BBF6EE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 dirty="0"/>
                </a:p>
              </p:txBody>
            </p:sp>
          </p:grpSp>
          <p:sp>
            <p:nvSpPr>
              <p:cNvPr id="96269" name="Text Box 13"/>
              <p:cNvSpPr txBox="1">
                <a:spLocks noChangeArrowheads="1"/>
              </p:cNvSpPr>
              <p:nvPr/>
            </p:nvSpPr>
            <p:spPr bwMode="gray">
              <a:xfrm>
                <a:off x="2734" y="1152"/>
                <a:ext cx="262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hangingPunct="0">
                  <a:defRPr/>
                </a:pPr>
                <a:r>
                  <a:rPr lang="uk-UA" altLang="ru-RU" sz="2400" b="1" dirty="0">
                    <a:solidFill>
                      <a:schemeClr val="tx2">
                        <a:lumMod val="95000"/>
                        <a:lumOff val="5000"/>
                      </a:schemeClr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Verdana" pitchFamily="34" charset="0"/>
                    <a:cs typeface="+mn-cs"/>
                  </a:rPr>
                  <a:t>2</a:t>
                </a:r>
                <a:endParaRPr lang="en-US" altLang="ru-RU" sz="2400" b="1" dirty="0">
                  <a:solidFill>
                    <a:schemeClr val="tx2">
                      <a:lumMod val="95000"/>
                      <a:lumOff val="5000"/>
                    </a:scheme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cs typeface="+mn-cs"/>
                </a:endParaRPr>
              </a:p>
            </p:txBody>
          </p:sp>
        </p:grpSp>
        <p:grpSp>
          <p:nvGrpSpPr>
            <p:cNvPr id="8204" name="Group 14"/>
            <p:cNvGrpSpPr>
              <a:grpSpLocks/>
            </p:cNvGrpSpPr>
            <p:nvPr/>
          </p:nvGrpSpPr>
          <p:grpSpPr bwMode="auto">
            <a:xfrm>
              <a:off x="2236" y="3191"/>
              <a:ext cx="201" cy="176"/>
              <a:chOff x="2236" y="3191"/>
              <a:chExt cx="201" cy="176"/>
            </a:xfrm>
          </p:grpSpPr>
          <p:sp>
            <p:nvSpPr>
              <p:cNvPr id="96271" name="Oval 15"/>
              <p:cNvSpPr>
                <a:spLocks noChangeArrowheads="1"/>
              </p:cNvSpPr>
              <p:nvPr/>
            </p:nvSpPr>
            <p:spPr bwMode="gray">
              <a:xfrm rot="18227093">
                <a:off x="2239" y="3282"/>
                <a:ext cx="82" cy="87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66667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r">
                  <a:defRPr/>
                </a:pPr>
                <a:endParaRPr lang="ru-RU" dirty="0">
                  <a:cs typeface="+mn-cs"/>
                </a:endParaRPr>
              </a:p>
            </p:txBody>
          </p:sp>
          <p:sp>
            <p:nvSpPr>
              <p:cNvPr id="96272" name="Oval 16"/>
              <p:cNvSpPr>
                <a:spLocks noChangeArrowheads="1"/>
              </p:cNvSpPr>
              <p:nvPr/>
            </p:nvSpPr>
            <p:spPr bwMode="gray">
              <a:xfrm rot="18227093">
                <a:off x="2353" y="3188"/>
                <a:ext cx="82" cy="87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66667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r">
                  <a:defRPr/>
                </a:pPr>
                <a:endParaRPr lang="ru-RU" dirty="0">
                  <a:cs typeface="+mn-cs"/>
                </a:endParaRPr>
              </a:p>
            </p:txBody>
          </p:sp>
        </p:grpSp>
        <p:grpSp>
          <p:nvGrpSpPr>
            <p:cNvPr id="8205" name="Group 17"/>
            <p:cNvGrpSpPr>
              <a:grpSpLocks/>
            </p:cNvGrpSpPr>
            <p:nvPr/>
          </p:nvGrpSpPr>
          <p:grpSpPr bwMode="auto">
            <a:xfrm>
              <a:off x="1824" y="3357"/>
              <a:ext cx="432" cy="432"/>
              <a:chOff x="1824" y="3357"/>
              <a:chExt cx="432" cy="432"/>
            </a:xfrm>
          </p:grpSpPr>
          <p:grpSp>
            <p:nvGrpSpPr>
              <p:cNvPr id="8239" name="Group 18"/>
              <p:cNvGrpSpPr>
                <a:grpSpLocks/>
              </p:cNvGrpSpPr>
              <p:nvPr/>
            </p:nvGrpSpPr>
            <p:grpSpPr bwMode="auto">
              <a:xfrm>
                <a:off x="1824" y="3357"/>
                <a:ext cx="432" cy="432"/>
                <a:chOff x="2016" y="1920"/>
                <a:chExt cx="1680" cy="1680"/>
              </a:xfrm>
            </p:grpSpPr>
            <p:sp>
              <p:nvSpPr>
                <p:cNvPr id="96275" name="Oval 19"/>
                <p:cNvSpPr>
                  <a:spLocks noChangeArrowheads="1"/>
                </p:cNvSpPr>
                <p:nvPr/>
              </p:nvSpPr>
              <p:spPr bwMode="gray">
                <a:xfrm>
                  <a:off x="2016" y="1920"/>
                  <a:ext cx="1680" cy="1680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9525">
                  <a:solidFill>
                    <a:schemeClr val="tx1">
                      <a:lumMod val="50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dist="35921" dir="2700000" algn="ctr" rotWithShape="0">
                    <a:schemeClr val="bg2"/>
                  </a:outerShdw>
                </a:effectLst>
              </p:spPr>
              <p:txBody>
                <a:bodyPr wrap="none" anchor="ctr"/>
                <a:lstStyle/>
                <a:p>
                  <a:pPr algn="r">
                    <a:defRPr/>
                  </a:pPr>
                  <a:endParaRPr lang="ru-RU" dirty="0">
                    <a:cs typeface="+mn-cs"/>
                  </a:endParaRPr>
                </a:p>
              </p:txBody>
            </p:sp>
            <p:sp>
              <p:nvSpPr>
                <p:cNvPr id="96276" name="Freeform 20"/>
                <p:cNvSpPr>
                  <a:spLocks/>
                </p:cNvSpPr>
                <p:nvPr/>
              </p:nvSpPr>
              <p:spPr bwMode="gray">
                <a:xfrm>
                  <a:off x="2207" y="1947"/>
                  <a:ext cx="1299" cy="634"/>
                </a:xfrm>
                <a:custGeom>
                  <a:avLst/>
                  <a:gdLst>
                    <a:gd name="T0" fmla="*/ 1301 w 1321"/>
                    <a:gd name="T1" fmla="*/ 401 h 712"/>
                    <a:gd name="T2" fmla="*/ 1317 w 1321"/>
                    <a:gd name="T3" fmla="*/ 442 h 712"/>
                    <a:gd name="T4" fmla="*/ 1321 w 1321"/>
                    <a:gd name="T5" fmla="*/ 481 h 712"/>
                    <a:gd name="T6" fmla="*/ 1315 w 1321"/>
                    <a:gd name="T7" fmla="*/ 516 h 712"/>
                    <a:gd name="T8" fmla="*/ 1298 w 1321"/>
                    <a:gd name="T9" fmla="*/ 550 h 712"/>
                    <a:gd name="T10" fmla="*/ 1272 w 1321"/>
                    <a:gd name="T11" fmla="*/ 579 h 712"/>
                    <a:gd name="T12" fmla="*/ 1239 w 1321"/>
                    <a:gd name="T13" fmla="*/ 604 h 712"/>
                    <a:gd name="T14" fmla="*/ 1196 w 1321"/>
                    <a:gd name="T15" fmla="*/ 628 h 712"/>
                    <a:gd name="T16" fmla="*/ 1147 w 1321"/>
                    <a:gd name="T17" fmla="*/ 649 h 712"/>
                    <a:gd name="T18" fmla="*/ 1092 w 1321"/>
                    <a:gd name="T19" fmla="*/ 667 h 712"/>
                    <a:gd name="T20" fmla="*/ 1031 w 1321"/>
                    <a:gd name="T21" fmla="*/ 683 h 712"/>
                    <a:gd name="T22" fmla="*/ 967 w 1321"/>
                    <a:gd name="T23" fmla="*/ 694 h 712"/>
                    <a:gd name="T24" fmla="*/ 896 w 1321"/>
                    <a:gd name="T25" fmla="*/ 704 h 712"/>
                    <a:gd name="T26" fmla="*/ 824 w 1321"/>
                    <a:gd name="T27" fmla="*/ 710 h 712"/>
                    <a:gd name="T28" fmla="*/ 795 w 1321"/>
                    <a:gd name="T29" fmla="*/ 712 h 712"/>
                    <a:gd name="T30" fmla="*/ 476 w 1321"/>
                    <a:gd name="T31" fmla="*/ 712 h 712"/>
                    <a:gd name="T32" fmla="*/ 472 w 1321"/>
                    <a:gd name="T33" fmla="*/ 712 h 712"/>
                    <a:gd name="T34" fmla="*/ 409 w 1321"/>
                    <a:gd name="T35" fmla="*/ 708 h 712"/>
                    <a:gd name="T36" fmla="*/ 348 w 1321"/>
                    <a:gd name="T37" fmla="*/ 704 h 712"/>
                    <a:gd name="T38" fmla="*/ 290 w 1321"/>
                    <a:gd name="T39" fmla="*/ 696 h 712"/>
                    <a:gd name="T40" fmla="*/ 235 w 1321"/>
                    <a:gd name="T41" fmla="*/ 689 h 712"/>
                    <a:gd name="T42" fmla="*/ 186 w 1321"/>
                    <a:gd name="T43" fmla="*/ 677 h 712"/>
                    <a:gd name="T44" fmla="*/ 141 w 1321"/>
                    <a:gd name="T45" fmla="*/ 663 h 712"/>
                    <a:gd name="T46" fmla="*/ 102 w 1321"/>
                    <a:gd name="T47" fmla="*/ 648 h 712"/>
                    <a:gd name="T48" fmla="*/ 67 w 1321"/>
                    <a:gd name="T49" fmla="*/ 630 h 712"/>
                    <a:gd name="T50" fmla="*/ 39 w 1321"/>
                    <a:gd name="T51" fmla="*/ 608 h 712"/>
                    <a:gd name="T52" fmla="*/ 18 w 1321"/>
                    <a:gd name="T53" fmla="*/ 583 h 712"/>
                    <a:gd name="T54" fmla="*/ 6 w 1321"/>
                    <a:gd name="T55" fmla="*/ 554 h 712"/>
                    <a:gd name="T56" fmla="*/ 0 w 1321"/>
                    <a:gd name="T57" fmla="*/ 524 h 712"/>
                    <a:gd name="T58" fmla="*/ 0 w 1321"/>
                    <a:gd name="T59" fmla="*/ 520 h 712"/>
                    <a:gd name="T60" fmla="*/ 4 w 1321"/>
                    <a:gd name="T61" fmla="*/ 487 h 712"/>
                    <a:gd name="T62" fmla="*/ 16 w 1321"/>
                    <a:gd name="T63" fmla="*/ 446 h 712"/>
                    <a:gd name="T64" fmla="*/ 51 w 1321"/>
                    <a:gd name="T65" fmla="*/ 370 h 712"/>
                    <a:gd name="T66" fmla="*/ 94 w 1321"/>
                    <a:gd name="T67" fmla="*/ 299 h 712"/>
                    <a:gd name="T68" fmla="*/ 147 w 1321"/>
                    <a:gd name="T69" fmla="*/ 235 h 712"/>
                    <a:gd name="T70" fmla="*/ 204 w 1321"/>
                    <a:gd name="T71" fmla="*/ 176 h 712"/>
                    <a:gd name="T72" fmla="*/ 270 w 1321"/>
                    <a:gd name="T73" fmla="*/ 125 h 712"/>
                    <a:gd name="T74" fmla="*/ 341 w 1321"/>
                    <a:gd name="T75" fmla="*/ 82 h 712"/>
                    <a:gd name="T76" fmla="*/ 415 w 1321"/>
                    <a:gd name="T77" fmla="*/ 47 h 712"/>
                    <a:gd name="T78" fmla="*/ 497 w 1321"/>
                    <a:gd name="T79" fmla="*/ 21 h 712"/>
                    <a:gd name="T80" fmla="*/ 581 w 1321"/>
                    <a:gd name="T81" fmla="*/ 6 h 712"/>
                    <a:gd name="T82" fmla="*/ 667 w 1321"/>
                    <a:gd name="T83" fmla="*/ 0 h 712"/>
                    <a:gd name="T84" fmla="*/ 667 w 1321"/>
                    <a:gd name="T85" fmla="*/ 0 h 712"/>
                    <a:gd name="T86" fmla="*/ 759 w 1321"/>
                    <a:gd name="T87" fmla="*/ 6 h 712"/>
                    <a:gd name="T88" fmla="*/ 847 w 1321"/>
                    <a:gd name="T89" fmla="*/ 23 h 712"/>
                    <a:gd name="T90" fmla="*/ 932 w 1321"/>
                    <a:gd name="T91" fmla="*/ 53 h 712"/>
                    <a:gd name="T92" fmla="*/ 1010 w 1321"/>
                    <a:gd name="T93" fmla="*/ 90 h 712"/>
                    <a:gd name="T94" fmla="*/ 1082 w 1321"/>
                    <a:gd name="T95" fmla="*/ 137 h 712"/>
                    <a:gd name="T96" fmla="*/ 1149 w 1321"/>
                    <a:gd name="T97" fmla="*/ 194 h 712"/>
                    <a:gd name="T98" fmla="*/ 1208 w 1321"/>
                    <a:gd name="T99" fmla="*/ 256 h 712"/>
                    <a:gd name="T100" fmla="*/ 1258 w 1321"/>
                    <a:gd name="T101" fmla="*/ 325 h 712"/>
                    <a:gd name="T102" fmla="*/ 1301 w 1321"/>
                    <a:gd name="T103" fmla="*/ 401 h 712"/>
                    <a:gd name="T104" fmla="*/ 1301 w 1321"/>
                    <a:gd name="T105" fmla="*/ 401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2">
                        <a:lumMod val="60000"/>
                        <a:lumOff val="40000"/>
                        <a:tint val="66000"/>
                        <a:satMod val="160000"/>
                      </a:schemeClr>
                    </a:gs>
                    <a:gs pos="50000">
                      <a:schemeClr val="accent2">
                        <a:lumMod val="60000"/>
                        <a:lumOff val="40000"/>
                        <a:tint val="44500"/>
                        <a:satMod val="160000"/>
                      </a:schemeClr>
                    </a:gs>
                    <a:gs pos="100000">
                      <a:schemeClr val="accent2">
                        <a:lumMod val="60000"/>
                        <a:lumOff val="40000"/>
                        <a:tint val="23500"/>
                        <a:satMod val="160000"/>
                      </a:schemeClr>
                    </a:gs>
                  </a:gsLst>
                  <a:lin ang="0" scaled="1"/>
                  <a:tileRect/>
                </a:gradFill>
                <a:ln w="0">
                  <a:solidFill>
                    <a:schemeClr val="accent2">
                      <a:lumMod val="20000"/>
                      <a:lumOff val="8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algn="r">
                    <a:defRPr/>
                  </a:pPr>
                  <a:endParaRPr lang="ru-RU" dirty="0">
                    <a:cs typeface="+mn-cs"/>
                  </a:endParaRPr>
                </a:p>
              </p:txBody>
            </p:sp>
          </p:grpSp>
          <p:sp>
            <p:nvSpPr>
              <p:cNvPr id="96277" name="Text Box 21"/>
              <p:cNvSpPr txBox="1">
                <a:spLocks noChangeArrowheads="1"/>
              </p:cNvSpPr>
              <p:nvPr/>
            </p:nvSpPr>
            <p:spPr bwMode="gray">
              <a:xfrm>
                <a:off x="1907" y="3438"/>
                <a:ext cx="255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hangingPunct="0">
                  <a:defRPr/>
                </a:pPr>
                <a:r>
                  <a:rPr lang="uk-UA" altLang="ru-RU" sz="2400" b="1" dirty="0">
                    <a:solidFill>
                      <a:schemeClr val="tx2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Verdana" pitchFamily="34" charset="0"/>
                    <a:cs typeface="+mn-cs"/>
                  </a:rPr>
                  <a:t>5</a:t>
                </a:r>
                <a:endParaRPr lang="en-US" altLang="ru-RU" sz="2400" b="1" dirty="0">
                  <a:solidFill>
                    <a:schemeClr val="tx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cs typeface="+mn-cs"/>
                </a:endParaRPr>
              </a:p>
            </p:txBody>
          </p:sp>
        </p:grpSp>
        <p:grpSp>
          <p:nvGrpSpPr>
            <p:cNvPr id="8206" name="Group 22"/>
            <p:cNvGrpSpPr>
              <a:grpSpLocks/>
            </p:cNvGrpSpPr>
            <p:nvPr/>
          </p:nvGrpSpPr>
          <p:grpSpPr bwMode="auto">
            <a:xfrm>
              <a:off x="3938" y="1968"/>
              <a:ext cx="430" cy="437"/>
              <a:chOff x="3938" y="1968"/>
              <a:chExt cx="430" cy="437"/>
            </a:xfrm>
          </p:grpSpPr>
          <p:grpSp>
            <p:nvGrpSpPr>
              <p:cNvPr id="8233" name="Group 23"/>
              <p:cNvGrpSpPr>
                <a:grpSpLocks/>
              </p:cNvGrpSpPr>
              <p:nvPr/>
            </p:nvGrpSpPr>
            <p:grpSpPr bwMode="auto">
              <a:xfrm>
                <a:off x="3938" y="1968"/>
                <a:ext cx="430" cy="437"/>
                <a:chOff x="2016" y="1920"/>
                <a:chExt cx="1680" cy="1680"/>
              </a:xfrm>
            </p:grpSpPr>
            <p:sp>
              <p:nvSpPr>
                <p:cNvPr id="96280" name="Oval 24"/>
                <p:cNvSpPr>
                  <a:spLocks noChangeArrowheads="1"/>
                </p:cNvSpPr>
                <p:nvPr/>
              </p:nvSpPr>
              <p:spPr bwMode="gray">
                <a:xfrm>
                  <a:off x="2016" y="1920"/>
                  <a:ext cx="1680" cy="1680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tint val="57647"/>
                        <a:invGamma/>
                      </a:schemeClr>
                    </a:gs>
                  </a:gsLst>
                  <a:lin ang="5400000" scaled="1"/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dist="35921" dir="2700000" algn="ctr" rotWithShape="0">
                    <a:schemeClr val="bg2"/>
                  </a:outerShdw>
                </a:effectLst>
              </p:spPr>
              <p:txBody>
                <a:bodyPr wrap="none" anchor="ctr"/>
                <a:lstStyle/>
                <a:p>
                  <a:pPr algn="r">
                    <a:defRPr/>
                  </a:pPr>
                  <a:endParaRPr lang="ru-RU" dirty="0">
                    <a:cs typeface="+mn-cs"/>
                  </a:endParaRPr>
                </a:p>
              </p:txBody>
            </p:sp>
            <p:sp>
              <p:nvSpPr>
                <p:cNvPr id="8238" name="Freeform 25"/>
                <p:cNvSpPr>
                  <a:spLocks/>
                </p:cNvSpPr>
                <p:nvPr/>
              </p:nvSpPr>
              <p:spPr bwMode="gray">
                <a:xfrm>
                  <a:off x="2208" y="1948"/>
                  <a:ext cx="1296" cy="634"/>
                </a:xfrm>
                <a:custGeom>
                  <a:avLst/>
                  <a:gdLst>
                    <a:gd name="T0" fmla="*/ 1252 w 1321"/>
                    <a:gd name="T1" fmla="*/ 318 h 712"/>
                    <a:gd name="T2" fmla="*/ 1268 w 1321"/>
                    <a:gd name="T3" fmla="*/ 351 h 712"/>
                    <a:gd name="T4" fmla="*/ 1271 w 1321"/>
                    <a:gd name="T5" fmla="*/ 381 h 712"/>
                    <a:gd name="T6" fmla="*/ 1266 w 1321"/>
                    <a:gd name="T7" fmla="*/ 409 h 712"/>
                    <a:gd name="T8" fmla="*/ 1249 w 1321"/>
                    <a:gd name="T9" fmla="*/ 436 h 712"/>
                    <a:gd name="T10" fmla="*/ 1224 w 1321"/>
                    <a:gd name="T11" fmla="*/ 459 h 712"/>
                    <a:gd name="T12" fmla="*/ 1193 w 1321"/>
                    <a:gd name="T13" fmla="*/ 479 h 712"/>
                    <a:gd name="T14" fmla="*/ 1151 w 1321"/>
                    <a:gd name="T15" fmla="*/ 498 h 712"/>
                    <a:gd name="T16" fmla="*/ 1104 w 1321"/>
                    <a:gd name="T17" fmla="*/ 515 h 712"/>
                    <a:gd name="T18" fmla="*/ 1051 w 1321"/>
                    <a:gd name="T19" fmla="*/ 529 h 712"/>
                    <a:gd name="T20" fmla="*/ 992 w 1321"/>
                    <a:gd name="T21" fmla="*/ 541 h 712"/>
                    <a:gd name="T22" fmla="*/ 931 w 1321"/>
                    <a:gd name="T23" fmla="*/ 550 h 712"/>
                    <a:gd name="T24" fmla="*/ 862 w 1321"/>
                    <a:gd name="T25" fmla="*/ 558 h 712"/>
                    <a:gd name="T26" fmla="*/ 793 w 1321"/>
                    <a:gd name="T27" fmla="*/ 563 h 712"/>
                    <a:gd name="T28" fmla="*/ 765 w 1321"/>
                    <a:gd name="T29" fmla="*/ 565 h 712"/>
                    <a:gd name="T30" fmla="*/ 458 w 1321"/>
                    <a:gd name="T31" fmla="*/ 565 h 712"/>
                    <a:gd name="T32" fmla="*/ 454 w 1321"/>
                    <a:gd name="T33" fmla="*/ 565 h 712"/>
                    <a:gd name="T34" fmla="*/ 393 w 1321"/>
                    <a:gd name="T35" fmla="*/ 561 h 712"/>
                    <a:gd name="T36" fmla="*/ 335 w 1321"/>
                    <a:gd name="T37" fmla="*/ 558 h 712"/>
                    <a:gd name="T38" fmla="*/ 280 w 1321"/>
                    <a:gd name="T39" fmla="*/ 552 h 712"/>
                    <a:gd name="T40" fmla="*/ 227 w 1321"/>
                    <a:gd name="T41" fmla="*/ 547 h 712"/>
                    <a:gd name="T42" fmla="*/ 179 w 1321"/>
                    <a:gd name="T43" fmla="*/ 537 h 712"/>
                    <a:gd name="T44" fmla="*/ 135 w 1321"/>
                    <a:gd name="T45" fmla="*/ 525 h 712"/>
                    <a:gd name="T46" fmla="*/ 98 w 1321"/>
                    <a:gd name="T47" fmla="*/ 514 h 712"/>
                    <a:gd name="T48" fmla="*/ 65 w 1321"/>
                    <a:gd name="T49" fmla="*/ 500 h 712"/>
                    <a:gd name="T50" fmla="*/ 37 w 1321"/>
                    <a:gd name="T51" fmla="*/ 482 h 712"/>
                    <a:gd name="T52" fmla="*/ 18 w 1321"/>
                    <a:gd name="T53" fmla="*/ 462 h 712"/>
                    <a:gd name="T54" fmla="*/ 6 w 1321"/>
                    <a:gd name="T55" fmla="*/ 439 h 712"/>
                    <a:gd name="T56" fmla="*/ 0 w 1321"/>
                    <a:gd name="T57" fmla="*/ 416 h 712"/>
                    <a:gd name="T58" fmla="*/ 0 w 1321"/>
                    <a:gd name="T59" fmla="*/ 412 h 712"/>
                    <a:gd name="T60" fmla="*/ 4 w 1321"/>
                    <a:gd name="T61" fmla="*/ 386 h 712"/>
                    <a:gd name="T62" fmla="*/ 16 w 1321"/>
                    <a:gd name="T63" fmla="*/ 354 h 712"/>
                    <a:gd name="T64" fmla="*/ 49 w 1321"/>
                    <a:gd name="T65" fmla="*/ 293 h 712"/>
                    <a:gd name="T66" fmla="*/ 90 w 1321"/>
                    <a:gd name="T67" fmla="*/ 237 h 712"/>
                    <a:gd name="T68" fmla="*/ 141 w 1321"/>
                    <a:gd name="T69" fmla="*/ 186 h 712"/>
                    <a:gd name="T70" fmla="*/ 196 w 1321"/>
                    <a:gd name="T71" fmla="*/ 140 h 712"/>
                    <a:gd name="T72" fmla="*/ 260 w 1321"/>
                    <a:gd name="T73" fmla="*/ 99 h 712"/>
                    <a:gd name="T74" fmla="*/ 329 w 1321"/>
                    <a:gd name="T75" fmla="*/ 65 h 712"/>
                    <a:gd name="T76" fmla="*/ 399 w 1321"/>
                    <a:gd name="T77" fmla="*/ 37 h 712"/>
                    <a:gd name="T78" fmla="*/ 479 w 1321"/>
                    <a:gd name="T79" fmla="*/ 17 h 712"/>
                    <a:gd name="T80" fmla="*/ 559 w 1321"/>
                    <a:gd name="T81" fmla="*/ 4 h 712"/>
                    <a:gd name="T82" fmla="*/ 642 w 1321"/>
                    <a:gd name="T83" fmla="*/ 0 h 712"/>
                    <a:gd name="T84" fmla="*/ 642 w 1321"/>
                    <a:gd name="T85" fmla="*/ 0 h 712"/>
                    <a:gd name="T86" fmla="*/ 731 w 1321"/>
                    <a:gd name="T87" fmla="*/ 4 h 712"/>
                    <a:gd name="T88" fmla="*/ 815 w 1321"/>
                    <a:gd name="T89" fmla="*/ 18 h 712"/>
                    <a:gd name="T90" fmla="*/ 897 w 1321"/>
                    <a:gd name="T91" fmla="*/ 42 h 712"/>
                    <a:gd name="T92" fmla="*/ 972 w 1321"/>
                    <a:gd name="T93" fmla="*/ 71 h 712"/>
                    <a:gd name="T94" fmla="*/ 1042 w 1321"/>
                    <a:gd name="T95" fmla="*/ 109 h 712"/>
                    <a:gd name="T96" fmla="*/ 1106 w 1321"/>
                    <a:gd name="T97" fmla="*/ 154 h 712"/>
                    <a:gd name="T98" fmla="*/ 1163 w 1321"/>
                    <a:gd name="T99" fmla="*/ 203 h 712"/>
                    <a:gd name="T100" fmla="*/ 1211 w 1321"/>
                    <a:gd name="T101" fmla="*/ 257 h 712"/>
                    <a:gd name="T102" fmla="*/ 1252 w 1321"/>
                    <a:gd name="T103" fmla="*/ 318 h 712"/>
                    <a:gd name="T104" fmla="*/ 1252 w 1321"/>
                    <a:gd name="T105" fmla="*/ 318 h 712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0" t="0" r="r" b="b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chemeClr val="hlink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0">
                      <a:solidFill>
                        <a:srgbClr val="BBF6EE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 dirty="0"/>
                </a:p>
              </p:txBody>
            </p:sp>
          </p:grpSp>
          <p:sp>
            <p:nvSpPr>
              <p:cNvPr id="96282" name="Text Box 26"/>
              <p:cNvSpPr txBox="1">
                <a:spLocks noChangeArrowheads="1"/>
              </p:cNvSpPr>
              <p:nvPr/>
            </p:nvSpPr>
            <p:spPr bwMode="gray">
              <a:xfrm>
                <a:off x="4054" y="2046"/>
                <a:ext cx="255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hangingPunct="0">
                  <a:defRPr/>
                </a:pPr>
                <a:r>
                  <a:rPr lang="uk-UA" altLang="ru-RU" sz="2400" b="1" dirty="0">
                    <a:solidFill>
                      <a:schemeClr val="tx1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Verdana" pitchFamily="34" charset="0"/>
                    <a:cs typeface="+mn-cs"/>
                  </a:rPr>
                  <a:t>3</a:t>
                </a:r>
                <a:endParaRPr lang="en-US" altLang="ru-RU" sz="2400" b="1" dirty="0">
                  <a:solidFill>
                    <a:schemeClr val="tx1">
                      <a:lumMod val="50000"/>
                    </a:scheme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cs typeface="+mn-cs"/>
                </a:endParaRPr>
              </a:p>
            </p:txBody>
          </p:sp>
        </p:grpSp>
        <p:grpSp>
          <p:nvGrpSpPr>
            <p:cNvPr id="8207" name="Group 27"/>
            <p:cNvGrpSpPr>
              <a:grpSpLocks/>
            </p:cNvGrpSpPr>
            <p:nvPr/>
          </p:nvGrpSpPr>
          <p:grpSpPr bwMode="auto">
            <a:xfrm>
              <a:off x="3552" y="3360"/>
              <a:ext cx="412" cy="392"/>
              <a:chOff x="3552" y="3339"/>
              <a:chExt cx="412" cy="392"/>
            </a:xfrm>
          </p:grpSpPr>
          <p:grpSp>
            <p:nvGrpSpPr>
              <p:cNvPr id="8227" name="Group 28"/>
              <p:cNvGrpSpPr>
                <a:grpSpLocks/>
              </p:cNvGrpSpPr>
              <p:nvPr/>
            </p:nvGrpSpPr>
            <p:grpSpPr bwMode="auto">
              <a:xfrm>
                <a:off x="3552" y="3339"/>
                <a:ext cx="412" cy="392"/>
                <a:chOff x="2016" y="1920"/>
                <a:chExt cx="1680" cy="1680"/>
              </a:xfrm>
            </p:grpSpPr>
            <p:sp>
              <p:nvSpPr>
                <p:cNvPr id="96285" name="Oval 29"/>
                <p:cNvSpPr>
                  <a:spLocks noChangeArrowheads="1"/>
                </p:cNvSpPr>
                <p:nvPr/>
              </p:nvSpPr>
              <p:spPr bwMode="gray">
                <a:xfrm>
                  <a:off x="2016" y="1920"/>
                  <a:ext cx="1680" cy="1680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5490"/>
                        <a:invGamma/>
                      </a:schemeClr>
                    </a:gs>
                  </a:gsLst>
                  <a:lin ang="5400000" scaled="1"/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dist="35921" dir="2700000" algn="ctr" rotWithShape="0">
                    <a:schemeClr val="bg2"/>
                  </a:outerShdw>
                </a:effectLst>
              </p:spPr>
              <p:txBody>
                <a:bodyPr wrap="none" anchor="ctr"/>
                <a:lstStyle/>
                <a:p>
                  <a:pPr algn="r">
                    <a:defRPr/>
                  </a:pPr>
                  <a:endParaRPr lang="ru-RU" dirty="0">
                    <a:cs typeface="+mn-cs"/>
                  </a:endParaRPr>
                </a:p>
              </p:txBody>
            </p:sp>
            <p:sp>
              <p:nvSpPr>
                <p:cNvPr id="8232" name="Freeform 30"/>
                <p:cNvSpPr>
                  <a:spLocks/>
                </p:cNvSpPr>
                <p:nvPr/>
              </p:nvSpPr>
              <p:spPr bwMode="gray">
                <a:xfrm>
                  <a:off x="2208" y="1948"/>
                  <a:ext cx="1296" cy="634"/>
                </a:xfrm>
                <a:custGeom>
                  <a:avLst/>
                  <a:gdLst>
                    <a:gd name="T0" fmla="*/ 1252 w 1321"/>
                    <a:gd name="T1" fmla="*/ 318 h 712"/>
                    <a:gd name="T2" fmla="*/ 1268 w 1321"/>
                    <a:gd name="T3" fmla="*/ 351 h 712"/>
                    <a:gd name="T4" fmla="*/ 1271 w 1321"/>
                    <a:gd name="T5" fmla="*/ 381 h 712"/>
                    <a:gd name="T6" fmla="*/ 1266 w 1321"/>
                    <a:gd name="T7" fmla="*/ 409 h 712"/>
                    <a:gd name="T8" fmla="*/ 1249 w 1321"/>
                    <a:gd name="T9" fmla="*/ 436 h 712"/>
                    <a:gd name="T10" fmla="*/ 1224 w 1321"/>
                    <a:gd name="T11" fmla="*/ 459 h 712"/>
                    <a:gd name="T12" fmla="*/ 1193 w 1321"/>
                    <a:gd name="T13" fmla="*/ 479 h 712"/>
                    <a:gd name="T14" fmla="*/ 1151 w 1321"/>
                    <a:gd name="T15" fmla="*/ 498 h 712"/>
                    <a:gd name="T16" fmla="*/ 1104 w 1321"/>
                    <a:gd name="T17" fmla="*/ 515 h 712"/>
                    <a:gd name="T18" fmla="*/ 1051 w 1321"/>
                    <a:gd name="T19" fmla="*/ 529 h 712"/>
                    <a:gd name="T20" fmla="*/ 992 w 1321"/>
                    <a:gd name="T21" fmla="*/ 541 h 712"/>
                    <a:gd name="T22" fmla="*/ 931 w 1321"/>
                    <a:gd name="T23" fmla="*/ 550 h 712"/>
                    <a:gd name="T24" fmla="*/ 862 w 1321"/>
                    <a:gd name="T25" fmla="*/ 558 h 712"/>
                    <a:gd name="T26" fmla="*/ 793 w 1321"/>
                    <a:gd name="T27" fmla="*/ 563 h 712"/>
                    <a:gd name="T28" fmla="*/ 765 w 1321"/>
                    <a:gd name="T29" fmla="*/ 565 h 712"/>
                    <a:gd name="T30" fmla="*/ 458 w 1321"/>
                    <a:gd name="T31" fmla="*/ 565 h 712"/>
                    <a:gd name="T32" fmla="*/ 454 w 1321"/>
                    <a:gd name="T33" fmla="*/ 565 h 712"/>
                    <a:gd name="T34" fmla="*/ 393 w 1321"/>
                    <a:gd name="T35" fmla="*/ 561 h 712"/>
                    <a:gd name="T36" fmla="*/ 335 w 1321"/>
                    <a:gd name="T37" fmla="*/ 558 h 712"/>
                    <a:gd name="T38" fmla="*/ 280 w 1321"/>
                    <a:gd name="T39" fmla="*/ 552 h 712"/>
                    <a:gd name="T40" fmla="*/ 227 w 1321"/>
                    <a:gd name="T41" fmla="*/ 547 h 712"/>
                    <a:gd name="T42" fmla="*/ 179 w 1321"/>
                    <a:gd name="T43" fmla="*/ 537 h 712"/>
                    <a:gd name="T44" fmla="*/ 135 w 1321"/>
                    <a:gd name="T45" fmla="*/ 525 h 712"/>
                    <a:gd name="T46" fmla="*/ 98 w 1321"/>
                    <a:gd name="T47" fmla="*/ 514 h 712"/>
                    <a:gd name="T48" fmla="*/ 65 w 1321"/>
                    <a:gd name="T49" fmla="*/ 500 h 712"/>
                    <a:gd name="T50" fmla="*/ 37 w 1321"/>
                    <a:gd name="T51" fmla="*/ 482 h 712"/>
                    <a:gd name="T52" fmla="*/ 18 w 1321"/>
                    <a:gd name="T53" fmla="*/ 462 h 712"/>
                    <a:gd name="T54" fmla="*/ 6 w 1321"/>
                    <a:gd name="T55" fmla="*/ 439 h 712"/>
                    <a:gd name="T56" fmla="*/ 0 w 1321"/>
                    <a:gd name="T57" fmla="*/ 416 h 712"/>
                    <a:gd name="T58" fmla="*/ 0 w 1321"/>
                    <a:gd name="T59" fmla="*/ 412 h 712"/>
                    <a:gd name="T60" fmla="*/ 4 w 1321"/>
                    <a:gd name="T61" fmla="*/ 386 h 712"/>
                    <a:gd name="T62" fmla="*/ 16 w 1321"/>
                    <a:gd name="T63" fmla="*/ 354 h 712"/>
                    <a:gd name="T64" fmla="*/ 49 w 1321"/>
                    <a:gd name="T65" fmla="*/ 293 h 712"/>
                    <a:gd name="T66" fmla="*/ 90 w 1321"/>
                    <a:gd name="T67" fmla="*/ 237 h 712"/>
                    <a:gd name="T68" fmla="*/ 141 w 1321"/>
                    <a:gd name="T69" fmla="*/ 186 h 712"/>
                    <a:gd name="T70" fmla="*/ 196 w 1321"/>
                    <a:gd name="T71" fmla="*/ 140 h 712"/>
                    <a:gd name="T72" fmla="*/ 260 w 1321"/>
                    <a:gd name="T73" fmla="*/ 99 h 712"/>
                    <a:gd name="T74" fmla="*/ 329 w 1321"/>
                    <a:gd name="T75" fmla="*/ 65 h 712"/>
                    <a:gd name="T76" fmla="*/ 399 w 1321"/>
                    <a:gd name="T77" fmla="*/ 37 h 712"/>
                    <a:gd name="T78" fmla="*/ 479 w 1321"/>
                    <a:gd name="T79" fmla="*/ 17 h 712"/>
                    <a:gd name="T80" fmla="*/ 559 w 1321"/>
                    <a:gd name="T81" fmla="*/ 4 h 712"/>
                    <a:gd name="T82" fmla="*/ 642 w 1321"/>
                    <a:gd name="T83" fmla="*/ 0 h 712"/>
                    <a:gd name="T84" fmla="*/ 642 w 1321"/>
                    <a:gd name="T85" fmla="*/ 0 h 712"/>
                    <a:gd name="T86" fmla="*/ 731 w 1321"/>
                    <a:gd name="T87" fmla="*/ 4 h 712"/>
                    <a:gd name="T88" fmla="*/ 815 w 1321"/>
                    <a:gd name="T89" fmla="*/ 18 h 712"/>
                    <a:gd name="T90" fmla="*/ 897 w 1321"/>
                    <a:gd name="T91" fmla="*/ 42 h 712"/>
                    <a:gd name="T92" fmla="*/ 972 w 1321"/>
                    <a:gd name="T93" fmla="*/ 71 h 712"/>
                    <a:gd name="T94" fmla="*/ 1042 w 1321"/>
                    <a:gd name="T95" fmla="*/ 109 h 712"/>
                    <a:gd name="T96" fmla="*/ 1106 w 1321"/>
                    <a:gd name="T97" fmla="*/ 154 h 712"/>
                    <a:gd name="T98" fmla="*/ 1163 w 1321"/>
                    <a:gd name="T99" fmla="*/ 203 h 712"/>
                    <a:gd name="T100" fmla="*/ 1211 w 1321"/>
                    <a:gd name="T101" fmla="*/ 257 h 712"/>
                    <a:gd name="T102" fmla="*/ 1252 w 1321"/>
                    <a:gd name="T103" fmla="*/ 318 h 712"/>
                    <a:gd name="T104" fmla="*/ 1252 w 1321"/>
                    <a:gd name="T105" fmla="*/ 318 h 712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0" t="0" r="r" b="b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0">
                      <a:solidFill>
                        <a:srgbClr val="BBF6EE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 dirty="0"/>
                </a:p>
              </p:txBody>
            </p:sp>
          </p:grpSp>
          <p:sp>
            <p:nvSpPr>
              <p:cNvPr id="96287" name="Text Box 31"/>
              <p:cNvSpPr txBox="1">
                <a:spLocks noChangeArrowheads="1"/>
              </p:cNvSpPr>
              <p:nvPr/>
            </p:nvSpPr>
            <p:spPr bwMode="gray">
              <a:xfrm>
                <a:off x="3630" y="3389"/>
                <a:ext cx="255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hangingPunct="0">
                  <a:defRPr/>
                </a:pPr>
                <a:r>
                  <a:rPr lang="uk-UA" altLang="ru-RU" sz="2400" b="1" dirty="0">
                    <a:solidFill>
                      <a:schemeClr val="tx1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Verdana" pitchFamily="34" charset="0"/>
                    <a:cs typeface="+mn-cs"/>
                  </a:rPr>
                  <a:t>4</a:t>
                </a:r>
                <a:endParaRPr lang="en-US" altLang="ru-RU" sz="2400" b="1" dirty="0">
                  <a:solidFill>
                    <a:schemeClr val="tx1">
                      <a:lumMod val="50000"/>
                    </a:scheme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cs typeface="+mn-cs"/>
                </a:endParaRPr>
              </a:p>
            </p:txBody>
          </p:sp>
        </p:grpSp>
        <p:grpSp>
          <p:nvGrpSpPr>
            <p:cNvPr id="8208" name="Group 32"/>
            <p:cNvGrpSpPr>
              <a:grpSpLocks/>
            </p:cNvGrpSpPr>
            <p:nvPr/>
          </p:nvGrpSpPr>
          <p:grpSpPr bwMode="auto">
            <a:xfrm>
              <a:off x="1488" y="1968"/>
              <a:ext cx="432" cy="432"/>
              <a:chOff x="1488" y="1968"/>
              <a:chExt cx="432" cy="432"/>
            </a:xfrm>
          </p:grpSpPr>
          <p:grpSp>
            <p:nvGrpSpPr>
              <p:cNvPr id="8221" name="Group 33"/>
              <p:cNvGrpSpPr>
                <a:grpSpLocks/>
              </p:cNvGrpSpPr>
              <p:nvPr/>
            </p:nvGrpSpPr>
            <p:grpSpPr bwMode="auto">
              <a:xfrm>
                <a:off x="1488" y="1968"/>
                <a:ext cx="432" cy="432"/>
                <a:chOff x="2016" y="1920"/>
                <a:chExt cx="1680" cy="1680"/>
              </a:xfrm>
            </p:grpSpPr>
            <p:sp>
              <p:nvSpPr>
                <p:cNvPr id="96290" name="Oval 34"/>
                <p:cNvSpPr>
                  <a:spLocks noChangeArrowheads="1"/>
                </p:cNvSpPr>
                <p:nvPr/>
              </p:nvSpPr>
              <p:spPr bwMode="gray">
                <a:xfrm>
                  <a:off x="2016" y="1920"/>
                  <a:ext cx="1680" cy="1680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5490"/>
                        <a:invGamma/>
                      </a:schemeClr>
                    </a:gs>
                  </a:gsLst>
                  <a:lin ang="5400000" scaled="1"/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txBody>
                <a:bodyPr wrap="none" anchor="ctr"/>
                <a:lstStyle/>
                <a:p>
                  <a:pPr algn="r">
                    <a:defRPr/>
                  </a:pPr>
                  <a:endParaRPr lang="ru-RU" dirty="0">
                    <a:cs typeface="+mn-cs"/>
                  </a:endParaRPr>
                </a:p>
              </p:txBody>
            </p:sp>
            <p:sp>
              <p:nvSpPr>
                <p:cNvPr id="8226" name="Freeform 35"/>
                <p:cNvSpPr>
                  <a:spLocks/>
                </p:cNvSpPr>
                <p:nvPr/>
              </p:nvSpPr>
              <p:spPr bwMode="gray">
                <a:xfrm>
                  <a:off x="2208" y="1948"/>
                  <a:ext cx="1296" cy="634"/>
                </a:xfrm>
                <a:custGeom>
                  <a:avLst/>
                  <a:gdLst>
                    <a:gd name="T0" fmla="*/ 1252 w 1321"/>
                    <a:gd name="T1" fmla="*/ 318 h 712"/>
                    <a:gd name="T2" fmla="*/ 1268 w 1321"/>
                    <a:gd name="T3" fmla="*/ 351 h 712"/>
                    <a:gd name="T4" fmla="*/ 1271 w 1321"/>
                    <a:gd name="T5" fmla="*/ 381 h 712"/>
                    <a:gd name="T6" fmla="*/ 1266 w 1321"/>
                    <a:gd name="T7" fmla="*/ 409 h 712"/>
                    <a:gd name="T8" fmla="*/ 1249 w 1321"/>
                    <a:gd name="T9" fmla="*/ 436 h 712"/>
                    <a:gd name="T10" fmla="*/ 1224 w 1321"/>
                    <a:gd name="T11" fmla="*/ 459 h 712"/>
                    <a:gd name="T12" fmla="*/ 1193 w 1321"/>
                    <a:gd name="T13" fmla="*/ 479 h 712"/>
                    <a:gd name="T14" fmla="*/ 1151 w 1321"/>
                    <a:gd name="T15" fmla="*/ 498 h 712"/>
                    <a:gd name="T16" fmla="*/ 1104 w 1321"/>
                    <a:gd name="T17" fmla="*/ 515 h 712"/>
                    <a:gd name="T18" fmla="*/ 1051 w 1321"/>
                    <a:gd name="T19" fmla="*/ 529 h 712"/>
                    <a:gd name="T20" fmla="*/ 992 w 1321"/>
                    <a:gd name="T21" fmla="*/ 541 h 712"/>
                    <a:gd name="T22" fmla="*/ 931 w 1321"/>
                    <a:gd name="T23" fmla="*/ 550 h 712"/>
                    <a:gd name="T24" fmla="*/ 862 w 1321"/>
                    <a:gd name="T25" fmla="*/ 558 h 712"/>
                    <a:gd name="T26" fmla="*/ 793 w 1321"/>
                    <a:gd name="T27" fmla="*/ 563 h 712"/>
                    <a:gd name="T28" fmla="*/ 765 w 1321"/>
                    <a:gd name="T29" fmla="*/ 565 h 712"/>
                    <a:gd name="T30" fmla="*/ 458 w 1321"/>
                    <a:gd name="T31" fmla="*/ 565 h 712"/>
                    <a:gd name="T32" fmla="*/ 454 w 1321"/>
                    <a:gd name="T33" fmla="*/ 565 h 712"/>
                    <a:gd name="T34" fmla="*/ 393 w 1321"/>
                    <a:gd name="T35" fmla="*/ 561 h 712"/>
                    <a:gd name="T36" fmla="*/ 335 w 1321"/>
                    <a:gd name="T37" fmla="*/ 558 h 712"/>
                    <a:gd name="T38" fmla="*/ 280 w 1321"/>
                    <a:gd name="T39" fmla="*/ 552 h 712"/>
                    <a:gd name="T40" fmla="*/ 227 w 1321"/>
                    <a:gd name="T41" fmla="*/ 547 h 712"/>
                    <a:gd name="T42" fmla="*/ 179 w 1321"/>
                    <a:gd name="T43" fmla="*/ 537 h 712"/>
                    <a:gd name="T44" fmla="*/ 135 w 1321"/>
                    <a:gd name="T45" fmla="*/ 525 h 712"/>
                    <a:gd name="T46" fmla="*/ 98 w 1321"/>
                    <a:gd name="T47" fmla="*/ 514 h 712"/>
                    <a:gd name="T48" fmla="*/ 65 w 1321"/>
                    <a:gd name="T49" fmla="*/ 500 h 712"/>
                    <a:gd name="T50" fmla="*/ 37 w 1321"/>
                    <a:gd name="T51" fmla="*/ 482 h 712"/>
                    <a:gd name="T52" fmla="*/ 18 w 1321"/>
                    <a:gd name="T53" fmla="*/ 462 h 712"/>
                    <a:gd name="T54" fmla="*/ 6 w 1321"/>
                    <a:gd name="T55" fmla="*/ 439 h 712"/>
                    <a:gd name="T56" fmla="*/ 0 w 1321"/>
                    <a:gd name="T57" fmla="*/ 416 h 712"/>
                    <a:gd name="T58" fmla="*/ 0 w 1321"/>
                    <a:gd name="T59" fmla="*/ 412 h 712"/>
                    <a:gd name="T60" fmla="*/ 4 w 1321"/>
                    <a:gd name="T61" fmla="*/ 386 h 712"/>
                    <a:gd name="T62" fmla="*/ 16 w 1321"/>
                    <a:gd name="T63" fmla="*/ 354 h 712"/>
                    <a:gd name="T64" fmla="*/ 49 w 1321"/>
                    <a:gd name="T65" fmla="*/ 293 h 712"/>
                    <a:gd name="T66" fmla="*/ 90 w 1321"/>
                    <a:gd name="T67" fmla="*/ 237 h 712"/>
                    <a:gd name="T68" fmla="*/ 141 w 1321"/>
                    <a:gd name="T69" fmla="*/ 186 h 712"/>
                    <a:gd name="T70" fmla="*/ 196 w 1321"/>
                    <a:gd name="T71" fmla="*/ 140 h 712"/>
                    <a:gd name="T72" fmla="*/ 260 w 1321"/>
                    <a:gd name="T73" fmla="*/ 99 h 712"/>
                    <a:gd name="T74" fmla="*/ 329 w 1321"/>
                    <a:gd name="T75" fmla="*/ 65 h 712"/>
                    <a:gd name="T76" fmla="*/ 399 w 1321"/>
                    <a:gd name="T77" fmla="*/ 37 h 712"/>
                    <a:gd name="T78" fmla="*/ 479 w 1321"/>
                    <a:gd name="T79" fmla="*/ 17 h 712"/>
                    <a:gd name="T80" fmla="*/ 559 w 1321"/>
                    <a:gd name="T81" fmla="*/ 4 h 712"/>
                    <a:gd name="T82" fmla="*/ 642 w 1321"/>
                    <a:gd name="T83" fmla="*/ 0 h 712"/>
                    <a:gd name="T84" fmla="*/ 642 w 1321"/>
                    <a:gd name="T85" fmla="*/ 0 h 712"/>
                    <a:gd name="T86" fmla="*/ 731 w 1321"/>
                    <a:gd name="T87" fmla="*/ 4 h 712"/>
                    <a:gd name="T88" fmla="*/ 815 w 1321"/>
                    <a:gd name="T89" fmla="*/ 18 h 712"/>
                    <a:gd name="T90" fmla="*/ 897 w 1321"/>
                    <a:gd name="T91" fmla="*/ 42 h 712"/>
                    <a:gd name="T92" fmla="*/ 972 w 1321"/>
                    <a:gd name="T93" fmla="*/ 71 h 712"/>
                    <a:gd name="T94" fmla="*/ 1042 w 1321"/>
                    <a:gd name="T95" fmla="*/ 109 h 712"/>
                    <a:gd name="T96" fmla="*/ 1106 w 1321"/>
                    <a:gd name="T97" fmla="*/ 154 h 712"/>
                    <a:gd name="T98" fmla="*/ 1163 w 1321"/>
                    <a:gd name="T99" fmla="*/ 203 h 712"/>
                    <a:gd name="T100" fmla="*/ 1211 w 1321"/>
                    <a:gd name="T101" fmla="*/ 257 h 712"/>
                    <a:gd name="T102" fmla="*/ 1252 w 1321"/>
                    <a:gd name="T103" fmla="*/ 318 h 712"/>
                    <a:gd name="T104" fmla="*/ 1252 w 1321"/>
                    <a:gd name="T105" fmla="*/ 318 h 712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0" t="0" r="r" b="b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0">
                      <a:solidFill>
                        <a:srgbClr val="BBF6EE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 dirty="0"/>
                </a:p>
              </p:txBody>
            </p:sp>
          </p:grpSp>
          <p:sp>
            <p:nvSpPr>
              <p:cNvPr id="96292" name="Text Box 36"/>
              <p:cNvSpPr txBox="1">
                <a:spLocks noChangeArrowheads="1"/>
              </p:cNvSpPr>
              <p:nvPr/>
            </p:nvSpPr>
            <p:spPr bwMode="gray">
              <a:xfrm>
                <a:off x="1585" y="2016"/>
                <a:ext cx="255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hangingPunct="0">
                  <a:defRPr/>
                </a:pPr>
                <a:r>
                  <a:rPr lang="uk-UA" altLang="ru-RU" sz="2400" b="1" dirty="0">
                    <a:solidFill>
                      <a:schemeClr val="tx2">
                        <a:lumMod val="95000"/>
                        <a:lumOff val="5000"/>
                      </a:schemeClr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Verdana" pitchFamily="34" charset="0"/>
                    <a:cs typeface="+mn-cs"/>
                  </a:rPr>
                  <a:t>1</a:t>
                </a:r>
                <a:endParaRPr lang="en-US" altLang="ru-RU" sz="2400" b="1" dirty="0">
                  <a:solidFill>
                    <a:schemeClr val="tx2">
                      <a:lumMod val="95000"/>
                      <a:lumOff val="5000"/>
                    </a:scheme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cs typeface="+mn-cs"/>
                </a:endParaRPr>
              </a:p>
            </p:txBody>
          </p:sp>
        </p:grpSp>
        <p:sp>
          <p:nvSpPr>
            <p:cNvPr id="96293" name="Oval 37"/>
            <p:cNvSpPr>
              <a:spLocks noChangeArrowheads="1"/>
            </p:cNvSpPr>
            <p:nvPr/>
          </p:nvSpPr>
          <p:spPr bwMode="gray">
            <a:xfrm rot="18227093">
              <a:off x="3507" y="3261"/>
              <a:ext cx="82" cy="87"/>
            </a:xfrm>
            <a:prstGeom prst="ellipse">
              <a:avLst/>
            </a:pr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66667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r">
                <a:defRPr/>
              </a:pPr>
              <a:endParaRPr lang="ru-RU" dirty="0">
                <a:cs typeface="+mn-cs"/>
              </a:endParaRPr>
            </a:p>
          </p:txBody>
        </p:sp>
        <p:sp>
          <p:nvSpPr>
            <p:cNvPr id="96294" name="Oval 38"/>
            <p:cNvSpPr>
              <a:spLocks noChangeArrowheads="1"/>
            </p:cNvSpPr>
            <p:nvPr/>
          </p:nvSpPr>
          <p:spPr bwMode="gray">
            <a:xfrm rot="18227093">
              <a:off x="3411" y="3165"/>
              <a:ext cx="82" cy="87"/>
            </a:xfrm>
            <a:prstGeom prst="ellipse">
              <a:avLst/>
            </a:pr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66667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r">
                <a:defRPr/>
              </a:pPr>
              <a:endParaRPr lang="ru-RU" dirty="0">
                <a:cs typeface="+mn-cs"/>
              </a:endParaRPr>
            </a:p>
          </p:txBody>
        </p:sp>
        <p:grpSp>
          <p:nvGrpSpPr>
            <p:cNvPr id="8211" name="Group 39"/>
            <p:cNvGrpSpPr>
              <a:grpSpLocks/>
            </p:cNvGrpSpPr>
            <p:nvPr/>
          </p:nvGrpSpPr>
          <p:grpSpPr bwMode="auto">
            <a:xfrm>
              <a:off x="1968" y="2256"/>
              <a:ext cx="231" cy="130"/>
              <a:chOff x="2016" y="2304"/>
              <a:chExt cx="231" cy="130"/>
            </a:xfrm>
          </p:grpSpPr>
          <p:sp>
            <p:nvSpPr>
              <p:cNvPr id="96296" name="Oval 40"/>
              <p:cNvSpPr>
                <a:spLocks noChangeArrowheads="1"/>
              </p:cNvSpPr>
              <p:nvPr/>
            </p:nvSpPr>
            <p:spPr bwMode="gray">
              <a:xfrm rot="18227093">
                <a:off x="2019" y="2301"/>
                <a:ext cx="82" cy="87"/>
              </a:xfrm>
              <a:prstGeom prst="ellipse">
                <a:avLst/>
              </a:pr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57647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r">
                  <a:defRPr/>
                </a:pPr>
                <a:endParaRPr lang="ru-RU" dirty="0">
                  <a:cs typeface="+mn-cs"/>
                </a:endParaRPr>
              </a:p>
            </p:txBody>
          </p:sp>
          <p:sp>
            <p:nvSpPr>
              <p:cNvPr id="96297" name="Oval 41"/>
              <p:cNvSpPr>
                <a:spLocks noChangeArrowheads="1"/>
              </p:cNvSpPr>
              <p:nvPr/>
            </p:nvSpPr>
            <p:spPr bwMode="gray">
              <a:xfrm rot="18227093">
                <a:off x="2163" y="2349"/>
                <a:ext cx="82" cy="87"/>
              </a:xfrm>
              <a:prstGeom prst="ellipse">
                <a:avLst/>
              </a:pr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8627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r">
                  <a:defRPr/>
                </a:pPr>
                <a:endParaRPr lang="ru-RU" dirty="0">
                  <a:cs typeface="+mn-cs"/>
                </a:endParaRPr>
              </a:p>
            </p:txBody>
          </p:sp>
        </p:grpSp>
        <p:grpSp>
          <p:nvGrpSpPr>
            <p:cNvPr id="8212" name="Group 42"/>
            <p:cNvGrpSpPr>
              <a:grpSpLocks/>
            </p:cNvGrpSpPr>
            <p:nvPr/>
          </p:nvGrpSpPr>
          <p:grpSpPr bwMode="auto">
            <a:xfrm>
              <a:off x="2832" y="1612"/>
              <a:ext cx="87" cy="260"/>
              <a:chOff x="2832" y="1612"/>
              <a:chExt cx="87" cy="260"/>
            </a:xfrm>
          </p:grpSpPr>
          <p:sp>
            <p:nvSpPr>
              <p:cNvPr id="96299" name="Oval 43"/>
              <p:cNvSpPr>
                <a:spLocks noChangeArrowheads="1"/>
              </p:cNvSpPr>
              <p:nvPr/>
            </p:nvSpPr>
            <p:spPr bwMode="gray">
              <a:xfrm rot="18227093">
                <a:off x="2835" y="1609"/>
                <a:ext cx="82" cy="87"/>
              </a:xfrm>
              <a:prstGeom prst="ellipse">
                <a:avLst/>
              </a:prstGeom>
              <a:gradFill rotWithShape="1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4549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r">
                  <a:defRPr/>
                </a:pPr>
                <a:endParaRPr lang="ru-RU" dirty="0">
                  <a:cs typeface="+mn-cs"/>
                </a:endParaRPr>
              </a:p>
            </p:txBody>
          </p:sp>
          <p:sp>
            <p:nvSpPr>
              <p:cNvPr id="96300" name="Oval 44"/>
              <p:cNvSpPr>
                <a:spLocks noChangeArrowheads="1"/>
              </p:cNvSpPr>
              <p:nvPr/>
            </p:nvSpPr>
            <p:spPr bwMode="gray">
              <a:xfrm rot="18227093">
                <a:off x="2835" y="1787"/>
                <a:ext cx="82" cy="87"/>
              </a:xfrm>
              <a:prstGeom prst="ellipse">
                <a:avLst/>
              </a:prstGeom>
              <a:gradFill rotWithShape="1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48627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r">
                  <a:defRPr/>
                </a:pPr>
                <a:endParaRPr lang="ru-RU" dirty="0">
                  <a:cs typeface="+mn-cs"/>
                </a:endParaRPr>
              </a:p>
            </p:txBody>
          </p:sp>
        </p:grpSp>
        <p:sp>
          <p:nvSpPr>
            <p:cNvPr id="96301" name="Oval 45"/>
            <p:cNvSpPr>
              <a:spLocks noChangeArrowheads="1"/>
            </p:cNvSpPr>
            <p:nvPr/>
          </p:nvSpPr>
          <p:spPr bwMode="gray">
            <a:xfrm rot="18227093">
              <a:off x="3759" y="2271"/>
              <a:ext cx="82" cy="87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75686"/>
                    <a:invGamma/>
                  </a:schemeClr>
                </a:gs>
                <a:gs pos="100000">
                  <a:schemeClr val="hlink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r">
                <a:defRPr/>
              </a:pPr>
              <a:endParaRPr lang="ru-RU" dirty="0">
                <a:cs typeface="+mn-cs"/>
              </a:endParaRPr>
            </a:p>
          </p:txBody>
        </p:sp>
        <p:sp>
          <p:nvSpPr>
            <p:cNvPr id="96302" name="Oval 46"/>
            <p:cNvSpPr>
              <a:spLocks noChangeArrowheads="1"/>
            </p:cNvSpPr>
            <p:nvPr/>
          </p:nvSpPr>
          <p:spPr bwMode="gray">
            <a:xfrm rot="18227093">
              <a:off x="3603" y="2349"/>
              <a:ext cx="82" cy="87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75686"/>
                    <a:invGamma/>
                  </a:schemeClr>
                </a:gs>
                <a:gs pos="100000">
                  <a:schemeClr val="hlink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r">
                <a:defRPr/>
              </a:pPr>
              <a:endParaRPr lang="ru-RU" dirty="0">
                <a:cs typeface="+mn-cs"/>
              </a:endParaRPr>
            </a:p>
          </p:txBody>
        </p:sp>
        <p:sp>
          <p:nvSpPr>
            <p:cNvPr id="96306" name="Text Box 50"/>
            <p:cNvSpPr txBox="1">
              <a:spLocks noChangeArrowheads="1"/>
            </p:cNvSpPr>
            <p:nvPr/>
          </p:nvSpPr>
          <p:spPr bwMode="auto">
            <a:xfrm>
              <a:off x="431" y="3147"/>
              <a:ext cx="1409" cy="7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>
                <a:defRPr/>
              </a:pPr>
              <a:r>
                <a:rPr lang="ru-RU" altLang="ru-RU" sz="1700" b="1" dirty="0">
                  <a:solidFill>
                    <a:schemeClr val="tx1">
                      <a:lumMod val="50000"/>
                    </a:schemeClr>
                  </a:solidFill>
                  <a:cs typeface="+mn-cs"/>
                </a:rPr>
                <a:t>Основні </a:t>
              </a:r>
              <a:r>
                <a:rPr lang="uk-UA" altLang="ru-RU" sz="1700" b="1" dirty="0">
                  <a:solidFill>
                    <a:schemeClr val="tx1">
                      <a:lumMod val="50000"/>
                    </a:schemeClr>
                  </a:solidFill>
                  <a:cs typeface="+mn-cs"/>
                </a:rPr>
                <a:t>п</a:t>
              </a:r>
              <a:r>
                <a:rPr lang="ru-RU" altLang="ru-RU" sz="1700" b="1" dirty="0">
                  <a:solidFill>
                    <a:schemeClr val="tx1">
                      <a:lumMod val="50000"/>
                    </a:schemeClr>
                  </a:solidFill>
                  <a:cs typeface="+mn-cs"/>
                </a:rPr>
                <a:t>ринципи функціонування електронного репозитарію </a:t>
              </a:r>
              <a:r>
                <a:rPr lang="ru-RU" altLang="ru-RU" sz="1700" b="1" dirty="0" smtClean="0">
                  <a:solidFill>
                    <a:schemeClr val="tx1">
                      <a:lumMod val="50000"/>
                    </a:schemeClr>
                  </a:solidFill>
                  <a:cs typeface="+mn-cs"/>
                </a:rPr>
                <a:t>НУК</a:t>
              </a:r>
              <a:endParaRPr lang="en-US" altLang="ru-RU" dirty="0">
                <a:solidFill>
                  <a:schemeClr val="tx2"/>
                </a:solidFill>
                <a:cs typeface="+mn-cs"/>
              </a:endParaRPr>
            </a:p>
          </p:txBody>
        </p:sp>
        <p:sp>
          <p:nvSpPr>
            <p:cNvPr id="8216" name="Text Box 51"/>
            <p:cNvSpPr txBox="1">
              <a:spLocks noChangeArrowheads="1"/>
            </p:cNvSpPr>
            <p:nvPr/>
          </p:nvSpPr>
          <p:spPr bwMode="auto">
            <a:xfrm>
              <a:off x="3984" y="3504"/>
              <a:ext cx="120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en-US" altLang="ru-RU" sz="1800" dirty="0">
                <a:solidFill>
                  <a:schemeClr val="tx2"/>
                </a:solidFill>
                <a:latin typeface="Arial" charset="0"/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106363" y="2471738"/>
            <a:ext cx="2484437" cy="8604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uk-UA" sz="1600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Наукометричні бази. Індекс цитування та завдання </a:t>
            </a:r>
            <a:r>
              <a:rPr lang="uk-UA" sz="1600" b="1" dirty="0" smtClean="0">
                <a:solidFill>
                  <a:schemeClr val="tx1">
                    <a:lumMod val="50000"/>
                  </a:schemeClr>
                </a:solidFill>
                <a:cs typeface="+mn-cs"/>
              </a:rPr>
              <a:t>викладачів</a:t>
            </a:r>
            <a:endParaRPr lang="ru-RU" dirty="0"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155950" y="1090613"/>
            <a:ext cx="2843213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uk-UA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Міжнародні </a:t>
            </a:r>
            <a:r>
              <a:rPr lang="en-US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e</a:t>
            </a:r>
            <a:r>
              <a:rPr lang="uk-UA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-ресурси </a:t>
            </a:r>
          </a:p>
          <a:p>
            <a:pPr>
              <a:defRPr/>
            </a:pPr>
            <a:r>
              <a:rPr lang="uk-UA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на допомогу </a:t>
            </a:r>
            <a:r>
              <a:rPr lang="uk-UA" b="1" dirty="0" smtClean="0">
                <a:solidFill>
                  <a:schemeClr val="tx1">
                    <a:lumMod val="50000"/>
                  </a:schemeClr>
                </a:solidFill>
                <a:cs typeface="+mn-cs"/>
              </a:rPr>
              <a:t>автору</a:t>
            </a:r>
            <a:endParaRPr lang="ru-RU" b="1" dirty="0">
              <a:solidFill>
                <a:schemeClr val="tx1">
                  <a:lumMod val="50000"/>
                </a:schemeClr>
              </a:solidFill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638925" y="2301875"/>
            <a:ext cx="2351088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uk-UA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Підвищення індексу </a:t>
            </a:r>
          </a:p>
          <a:p>
            <a:pPr algn="ctr">
              <a:defRPr/>
            </a:pPr>
            <a:r>
              <a:rPr lang="uk-UA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цитування власних </a:t>
            </a:r>
            <a:r>
              <a:rPr lang="uk-UA" b="1" dirty="0" smtClean="0">
                <a:solidFill>
                  <a:schemeClr val="tx1">
                    <a:lumMod val="50000"/>
                  </a:schemeClr>
                </a:solidFill>
                <a:cs typeface="+mn-cs"/>
              </a:rPr>
              <a:t>робіт</a:t>
            </a:r>
            <a:r>
              <a:rPr lang="uk-UA" dirty="0" smtClean="0">
                <a:cs typeface="+mn-cs"/>
              </a:rPr>
              <a:t> </a:t>
            </a:r>
            <a:endParaRPr lang="ru-RU" dirty="0"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251575" y="5502275"/>
            <a:ext cx="2582863" cy="9223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Як написати статтю </a:t>
            </a:r>
          </a:p>
          <a:p>
            <a:pPr algn="ctr">
              <a:defRPr/>
            </a:pPr>
            <a:r>
              <a:rPr lang="ru-RU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для міжнародного </a:t>
            </a:r>
            <a:r>
              <a:rPr lang="ru-RU" b="1" dirty="0" smtClean="0">
                <a:solidFill>
                  <a:schemeClr val="tx1">
                    <a:lumMod val="50000"/>
                  </a:schemeClr>
                </a:solidFill>
                <a:cs typeface="+mn-cs"/>
              </a:rPr>
              <a:t>видання</a:t>
            </a:r>
            <a:endParaRPr lang="ru-RU" b="1" dirty="0">
              <a:solidFill>
                <a:schemeClr val="tx1">
                  <a:lumMod val="50000"/>
                </a:schemeClr>
              </a:solidFill>
              <a:cs typeface="+mn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615182" y="3900936"/>
            <a:ext cx="2046522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uk-UA" alt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+mn-cs"/>
              </a:rPr>
              <a:t>5 семінарів-</a:t>
            </a:r>
          </a:p>
          <a:p>
            <a:pPr algn="ctr" eaLnBrk="0" hangingPunct="0">
              <a:defRPr/>
            </a:pPr>
            <a:r>
              <a:rPr lang="uk-UA" alt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+mn-cs"/>
              </a:rPr>
              <a:t>практикумів</a:t>
            </a:r>
            <a:endParaRPr lang="ru-RU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+mn-cs"/>
            </a:endParaRPr>
          </a:p>
        </p:txBody>
      </p:sp>
      <p:sp>
        <p:nvSpPr>
          <p:cNvPr id="8200" name="TextBox 10"/>
          <p:cNvSpPr txBox="1">
            <a:spLocks noChangeArrowheads="1"/>
          </p:cNvSpPr>
          <p:nvPr/>
        </p:nvSpPr>
        <p:spPr bwMode="auto">
          <a:xfrm>
            <a:off x="106363" y="2530475"/>
            <a:ext cx="730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 dirty="0"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-973138" y="981075"/>
            <a:ext cx="10009188" cy="563563"/>
          </a:xfrm>
        </p:spPr>
        <p:txBody>
          <a:bodyPr/>
          <a:lstStyle/>
          <a:p>
            <a:pPr eaLnBrk="1" hangingPunct="1"/>
            <a:r>
              <a:rPr lang="uk-UA" altLang="ru-RU" sz="2400" b="1" dirty="0" smtClean="0">
                <a:solidFill>
                  <a:schemeClr val="tx1">
                    <a:lumMod val="50000"/>
                  </a:schemeClr>
                </a:solidFill>
              </a:rPr>
              <a:t>Переваги застосування бібліометричниих методів</a:t>
            </a:r>
            <a:endParaRPr lang="en-US" altLang="ru-RU" sz="2400" b="1" dirty="0" smtClean="0">
              <a:solidFill>
                <a:schemeClr val="tx1">
                  <a:lumMod val="50000"/>
                </a:schemeClr>
              </a:solidFill>
            </a:endParaRPr>
          </a:p>
        </p:txBody>
      </p:sp>
      <p:grpSp>
        <p:nvGrpSpPr>
          <p:cNvPr id="9219" name="Group 3"/>
          <p:cNvGrpSpPr>
            <a:grpSpLocks/>
          </p:cNvGrpSpPr>
          <p:nvPr/>
        </p:nvGrpSpPr>
        <p:grpSpPr bwMode="auto">
          <a:xfrm>
            <a:off x="727075" y="1846263"/>
            <a:ext cx="2163763" cy="3892550"/>
            <a:chOff x="720" y="1296"/>
            <a:chExt cx="1363" cy="2452"/>
          </a:xfrm>
        </p:grpSpPr>
        <p:sp>
          <p:nvSpPr>
            <p:cNvPr id="9250" name="AutoShape 4"/>
            <p:cNvSpPr>
              <a:spLocks noChangeArrowheads="1"/>
            </p:cNvSpPr>
            <p:nvPr/>
          </p:nvSpPr>
          <p:spPr bwMode="gray">
            <a:xfrm>
              <a:off x="720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4E91D4"/>
                </a:gs>
                <a:gs pos="100000">
                  <a:srgbClr val="3477A4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endParaRPr lang="ru-RU" altLang="ru-RU" sz="1800" dirty="0">
                <a:latin typeface="Arial" charset="0"/>
              </a:endParaRPr>
            </a:p>
          </p:txBody>
        </p:sp>
        <p:sp>
          <p:nvSpPr>
            <p:cNvPr id="9251" name="AutoShape 5"/>
            <p:cNvSpPr>
              <a:spLocks noChangeArrowheads="1"/>
            </p:cNvSpPr>
            <p:nvPr/>
          </p:nvSpPr>
          <p:spPr bwMode="gray">
            <a:xfrm>
              <a:off x="741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chemeClr val="tx1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endParaRPr lang="ru-RU" altLang="ru-RU" sz="1800" dirty="0">
                <a:latin typeface="Arial" charset="0"/>
              </a:endParaRPr>
            </a:p>
          </p:txBody>
        </p:sp>
        <p:sp>
          <p:nvSpPr>
            <p:cNvPr id="9252" name="AutoShape 6"/>
            <p:cNvSpPr>
              <a:spLocks noChangeArrowheads="1"/>
            </p:cNvSpPr>
            <p:nvPr/>
          </p:nvSpPr>
          <p:spPr bwMode="gray">
            <a:xfrm>
              <a:off x="752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alpha val="0"/>
                  </a:srgbClr>
                </a:gs>
                <a:gs pos="100000">
                  <a:srgbClr val="9BCFF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endParaRPr lang="ru-RU" altLang="ru-RU" sz="1800" dirty="0">
                <a:latin typeface="Arial" charset="0"/>
              </a:endParaRPr>
            </a:p>
          </p:txBody>
        </p:sp>
        <p:sp>
          <p:nvSpPr>
            <p:cNvPr id="9253" name="AutoShape 7"/>
            <p:cNvSpPr>
              <a:spLocks noChangeArrowheads="1"/>
            </p:cNvSpPr>
            <p:nvPr/>
          </p:nvSpPr>
          <p:spPr bwMode="gray">
            <a:xfrm>
              <a:off x="752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BEE0F7"/>
                </a:gs>
                <a:gs pos="100000">
                  <a:srgbClr val="3CA1E6">
                    <a:alpha val="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endParaRPr lang="ru-RU" altLang="ru-RU" sz="1800" dirty="0">
                <a:latin typeface="Arial" charset="0"/>
              </a:endParaRPr>
            </a:p>
          </p:txBody>
        </p:sp>
        <p:sp>
          <p:nvSpPr>
            <p:cNvPr id="9255" name="AutoShape 9"/>
            <p:cNvSpPr>
              <a:spLocks noChangeArrowheads="1"/>
            </p:cNvSpPr>
            <p:nvPr/>
          </p:nvSpPr>
          <p:spPr bwMode="gray">
            <a:xfrm>
              <a:off x="779" y="3261"/>
              <a:ext cx="1304" cy="48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DAFD4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endParaRPr lang="ru-RU" altLang="ru-RU" sz="1800" dirty="0">
                <a:latin typeface="Arial" charset="0"/>
              </a:endParaRPr>
            </a:p>
          </p:txBody>
        </p:sp>
        <p:grpSp>
          <p:nvGrpSpPr>
            <p:cNvPr id="9256" name="Group 10"/>
            <p:cNvGrpSpPr>
              <a:grpSpLocks/>
            </p:cNvGrpSpPr>
            <p:nvPr/>
          </p:nvGrpSpPr>
          <p:grpSpPr bwMode="auto">
            <a:xfrm>
              <a:off x="1189" y="1296"/>
              <a:ext cx="405" cy="405"/>
              <a:chOff x="1289" y="582"/>
              <a:chExt cx="668" cy="668"/>
            </a:xfrm>
          </p:grpSpPr>
          <p:sp>
            <p:nvSpPr>
              <p:cNvPr id="9258" name="Oval 11"/>
              <p:cNvSpPr>
                <a:spLocks noChangeArrowheads="1"/>
              </p:cNvSpPr>
              <p:nvPr/>
            </p:nvSpPr>
            <p:spPr bwMode="gray">
              <a:xfrm>
                <a:off x="1289" y="582"/>
                <a:ext cx="668" cy="668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 eaLnBrk="0" hangingPunct="0">
                  <a:spcBef>
                    <a:spcPct val="20000"/>
                  </a:spcBef>
                  <a:buClr>
                    <a:schemeClr val="hlink"/>
                  </a:buClr>
                  <a:buFont typeface="Wingdings" pitchFamily="2" charset="2"/>
                  <a:buChar char="v"/>
                  <a:defRPr sz="2800"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accent1"/>
                  </a:buClr>
                  <a:buFont typeface="Wingdings" pitchFamily="2" charset="2"/>
                  <a:buChar char="§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ru-RU" altLang="ru-RU" sz="1800" dirty="0">
                  <a:latin typeface="Arial" charset="0"/>
                </a:endParaRPr>
              </a:p>
            </p:txBody>
          </p:sp>
          <p:sp>
            <p:nvSpPr>
              <p:cNvPr id="9259" name="Oval 12"/>
              <p:cNvSpPr>
                <a:spLocks noChangeArrowheads="1"/>
              </p:cNvSpPr>
              <p:nvPr/>
            </p:nvSpPr>
            <p:spPr bwMode="gray">
              <a:xfrm>
                <a:off x="1296" y="587"/>
                <a:ext cx="646" cy="647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hlink"/>
                  </a:buClr>
                  <a:buFont typeface="Wingdings" pitchFamily="2" charset="2"/>
                  <a:buChar char="v"/>
                  <a:defRPr sz="2800"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accent1"/>
                  </a:buClr>
                  <a:buFont typeface="Wingdings" pitchFamily="2" charset="2"/>
                  <a:buChar char="§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ru-RU" altLang="ru-RU" sz="1800" dirty="0">
                  <a:latin typeface="Arial" charset="0"/>
                </a:endParaRPr>
              </a:p>
            </p:txBody>
          </p:sp>
          <p:sp>
            <p:nvSpPr>
              <p:cNvPr id="9260" name="Oval 13"/>
              <p:cNvSpPr>
                <a:spLocks noChangeArrowheads="1"/>
              </p:cNvSpPr>
              <p:nvPr/>
            </p:nvSpPr>
            <p:spPr bwMode="gray">
              <a:xfrm>
                <a:off x="1304" y="591"/>
                <a:ext cx="631" cy="63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hlink"/>
                  </a:buClr>
                  <a:buFont typeface="Wingdings" pitchFamily="2" charset="2"/>
                  <a:buChar char="v"/>
                  <a:defRPr sz="2800"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accent1"/>
                  </a:buClr>
                  <a:buFont typeface="Wingdings" pitchFamily="2" charset="2"/>
                  <a:buChar char="§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ru-RU" altLang="ru-RU" sz="1800" dirty="0">
                  <a:latin typeface="Arial" charset="0"/>
                </a:endParaRPr>
              </a:p>
            </p:txBody>
          </p:sp>
          <p:sp>
            <p:nvSpPr>
              <p:cNvPr id="9261" name="Oval 14"/>
              <p:cNvSpPr>
                <a:spLocks noChangeArrowheads="1"/>
              </p:cNvSpPr>
              <p:nvPr/>
            </p:nvSpPr>
            <p:spPr bwMode="gray">
              <a:xfrm>
                <a:off x="1311" y="597"/>
                <a:ext cx="600" cy="589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hlink"/>
                  </a:buClr>
                  <a:buFont typeface="Wingdings" pitchFamily="2" charset="2"/>
                  <a:buChar char="v"/>
                  <a:defRPr sz="2800"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accent1"/>
                  </a:buClr>
                  <a:buFont typeface="Wingdings" pitchFamily="2" charset="2"/>
                  <a:buChar char="§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ru-RU" altLang="ru-RU" sz="1800" dirty="0">
                  <a:latin typeface="Arial" charset="0"/>
                </a:endParaRPr>
              </a:p>
            </p:txBody>
          </p:sp>
          <p:sp>
            <p:nvSpPr>
              <p:cNvPr id="9262" name="Oval 15"/>
              <p:cNvSpPr>
                <a:spLocks noChangeArrowheads="1"/>
              </p:cNvSpPr>
              <p:nvPr/>
            </p:nvSpPr>
            <p:spPr bwMode="gray">
              <a:xfrm>
                <a:off x="1346" y="613"/>
                <a:ext cx="533" cy="479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hlink"/>
                  </a:buClr>
                  <a:buFont typeface="Wingdings" pitchFamily="2" charset="2"/>
                  <a:buChar char="v"/>
                  <a:defRPr sz="2800"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accent1"/>
                  </a:buClr>
                  <a:buFont typeface="Wingdings" pitchFamily="2" charset="2"/>
                  <a:buChar char="§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ru-RU" altLang="ru-RU" sz="1800" dirty="0">
                  <a:latin typeface="Arial" charset="0"/>
                </a:endParaRPr>
              </a:p>
            </p:txBody>
          </p:sp>
        </p:grpSp>
        <p:sp>
          <p:nvSpPr>
            <p:cNvPr id="9257" name="Text Box 16"/>
            <p:cNvSpPr txBox="1">
              <a:spLocks noChangeArrowheads="1"/>
            </p:cNvSpPr>
            <p:nvPr/>
          </p:nvSpPr>
          <p:spPr bwMode="gray">
            <a:xfrm>
              <a:off x="1273" y="1346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ru-RU" sz="2400" dirty="0">
                  <a:solidFill>
                    <a:srgbClr val="000000"/>
                  </a:solidFill>
                  <a:latin typeface="Arial" charset="0"/>
                </a:rPr>
                <a:t>1</a:t>
              </a:r>
              <a:endParaRPr lang="en-US" altLang="ru-RU" sz="1800" dirty="0">
                <a:latin typeface="Arial" charset="0"/>
              </a:endParaRPr>
            </a:p>
          </p:txBody>
        </p:sp>
      </p:grpSp>
      <p:grpSp>
        <p:nvGrpSpPr>
          <p:cNvPr id="9220" name="Group 18"/>
          <p:cNvGrpSpPr>
            <a:grpSpLocks/>
          </p:cNvGrpSpPr>
          <p:nvPr/>
        </p:nvGrpSpPr>
        <p:grpSpPr bwMode="auto">
          <a:xfrm>
            <a:off x="3379788" y="1860550"/>
            <a:ext cx="2168525" cy="4035425"/>
            <a:chOff x="2208" y="1296"/>
            <a:chExt cx="1365" cy="2542"/>
          </a:xfrm>
        </p:grpSpPr>
        <p:sp>
          <p:nvSpPr>
            <p:cNvPr id="9238" name="AutoShape 19"/>
            <p:cNvSpPr>
              <a:spLocks noChangeArrowheads="1"/>
            </p:cNvSpPr>
            <p:nvPr/>
          </p:nvSpPr>
          <p:spPr bwMode="gray">
            <a:xfrm>
              <a:off x="2208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34B034"/>
                </a:gs>
                <a:gs pos="100000">
                  <a:srgbClr val="3F8B4A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endParaRPr lang="ru-RU" altLang="ru-RU" sz="1800" dirty="0">
                <a:latin typeface="Arial" charset="0"/>
              </a:endParaRPr>
            </a:p>
          </p:txBody>
        </p:sp>
        <p:sp>
          <p:nvSpPr>
            <p:cNvPr id="9239" name="AutoShape 20"/>
            <p:cNvSpPr>
              <a:spLocks noChangeArrowheads="1"/>
            </p:cNvSpPr>
            <p:nvPr/>
          </p:nvSpPr>
          <p:spPr bwMode="gray">
            <a:xfrm>
              <a:off x="2229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73E77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endParaRPr lang="ru-RU" altLang="ru-RU" sz="1800" dirty="0">
                <a:latin typeface="Arial" charset="0"/>
              </a:endParaRPr>
            </a:p>
          </p:txBody>
        </p:sp>
        <p:sp>
          <p:nvSpPr>
            <p:cNvPr id="9240" name="AutoShape 21"/>
            <p:cNvSpPr>
              <a:spLocks noChangeArrowheads="1"/>
            </p:cNvSpPr>
            <p:nvPr/>
          </p:nvSpPr>
          <p:spPr bwMode="gray">
            <a:xfrm>
              <a:off x="2240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3E77E"/>
                </a:gs>
                <a:gs pos="100000">
                  <a:srgbClr val="B3F2B9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endParaRPr lang="ru-RU" altLang="ru-RU" sz="1800" dirty="0">
                <a:latin typeface="Arial" charset="0"/>
              </a:endParaRPr>
            </a:p>
          </p:txBody>
        </p:sp>
        <p:sp>
          <p:nvSpPr>
            <p:cNvPr id="9241" name="AutoShape 22"/>
            <p:cNvSpPr>
              <a:spLocks noChangeArrowheads="1"/>
            </p:cNvSpPr>
            <p:nvPr/>
          </p:nvSpPr>
          <p:spPr bwMode="gray">
            <a:xfrm>
              <a:off x="2240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D0F7D4"/>
                </a:gs>
                <a:gs pos="100000">
                  <a:srgbClr val="73E77E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endParaRPr lang="ru-RU" altLang="ru-RU" sz="1800" dirty="0">
                <a:latin typeface="Arial" charset="0"/>
              </a:endParaRPr>
            </a:p>
          </p:txBody>
        </p:sp>
        <p:sp>
          <p:nvSpPr>
            <p:cNvPr id="9242" name="Oval 23"/>
            <p:cNvSpPr>
              <a:spLocks noChangeArrowheads="1"/>
            </p:cNvSpPr>
            <p:nvPr/>
          </p:nvSpPr>
          <p:spPr bwMode="gray">
            <a:xfrm>
              <a:off x="2677" y="1296"/>
              <a:ext cx="405" cy="40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endParaRPr lang="ru-RU" altLang="ru-RU" sz="1800" dirty="0">
                <a:latin typeface="Arial" charset="0"/>
              </a:endParaRPr>
            </a:p>
          </p:txBody>
        </p:sp>
        <p:sp>
          <p:nvSpPr>
            <p:cNvPr id="9243" name="Oval 24"/>
            <p:cNvSpPr>
              <a:spLocks noChangeArrowheads="1"/>
            </p:cNvSpPr>
            <p:nvPr/>
          </p:nvSpPr>
          <p:spPr bwMode="gray">
            <a:xfrm>
              <a:off x="2681" y="1299"/>
              <a:ext cx="392" cy="392"/>
            </a:xfrm>
            <a:prstGeom prst="ellipse">
              <a:avLst/>
            </a:prstGeom>
            <a:gradFill rotWithShape="1">
              <a:gsLst>
                <a:gs pos="0">
                  <a:srgbClr val="636869"/>
                </a:gs>
                <a:gs pos="100000">
                  <a:srgbClr val="D6E1E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endParaRPr lang="ru-RU" altLang="ru-RU" sz="1800" dirty="0">
                <a:latin typeface="Arial" charset="0"/>
              </a:endParaRPr>
            </a:p>
          </p:txBody>
        </p:sp>
        <p:sp>
          <p:nvSpPr>
            <p:cNvPr id="9244" name="Oval 25"/>
            <p:cNvSpPr>
              <a:spLocks noChangeArrowheads="1"/>
            </p:cNvSpPr>
            <p:nvPr/>
          </p:nvSpPr>
          <p:spPr bwMode="gray">
            <a:xfrm>
              <a:off x="2686" y="1301"/>
              <a:ext cx="383" cy="383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F1F5F5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endParaRPr lang="ru-RU" altLang="ru-RU" sz="1800" dirty="0">
                <a:latin typeface="Arial" charset="0"/>
              </a:endParaRPr>
            </a:p>
          </p:txBody>
        </p:sp>
        <p:sp>
          <p:nvSpPr>
            <p:cNvPr id="9245" name="Oval 26"/>
            <p:cNvSpPr>
              <a:spLocks noChangeArrowheads="1"/>
            </p:cNvSpPr>
            <p:nvPr/>
          </p:nvSpPr>
          <p:spPr bwMode="gray">
            <a:xfrm>
              <a:off x="2690" y="1305"/>
              <a:ext cx="364" cy="357"/>
            </a:xfrm>
            <a:prstGeom prst="ellipse">
              <a:avLst/>
            </a:prstGeom>
            <a:gradFill rotWithShape="1">
              <a:gsLst>
                <a:gs pos="0">
                  <a:srgbClr val="AAB2B3"/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endParaRPr lang="ru-RU" altLang="ru-RU" sz="1800" dirty="0">
                <a:latin typeface="Arial" charset="0"/>
              </a:endParaRPr>
            </a:p>
          </p:txBody>
        </p:sp>
        <p:sp>
          <p:nvSpPr>
            <p:cNvPr id="9246" name="Oval 27"/>
            <p:cNvSpPr>
              <a:spLocks noChangeArrowheads="1"/>
            </p:cNvSpPr>
            <p:nvPr/>
          </p:nvSpPr>
          <p:spPr bwMode="gray">
            <a:xfrm>
              <a:off x="2712" y="1315"/>
              <a:ext cx="323" cy="29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6E1E2">
                    <a:alpha val="37999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endParaRPr lang="ru-RU" altLang="ru-RU" sz="1800" dirty="0">
                <a:latin typeface="Arial" charset="0"/>
              </a:endParaRPr>
            </a:p>
          </p:txBody>
        </p:sp>
        <p:sp>
          <p:nvSpPr>
            <p:cNvPr id="9247" name="Text Box 28"/>
            <p:cNvSpPr txBox="1">
              <a:spLocks noChangeArrowheads="1"/>
            </p:cNvSpPr>
            <p:nvPr/>
          </p:nvSpPr>
          <p:spPr bwMode="gray">
            <a:xfrm>
              <a:off x="2764" y="135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ru-RU" sz="2400" dirty="0">
                  <a:solidFill>
                    <a:srgbClr val="000000"/>
                  </a:solidFill>
                  <a:latin typeface="Arial" charset="0"/>
                </a:rPr>
                <a:t>2</a:t>
              </a:r>
              <a:endParaRPr lang="en-US" altLang="ru-RU" sz="1800" dirty="0">
                <a:latin typeface="Arial" charset="0"/>
              </a:endParaRPr>
            </a:p>
          </p:txBody>
        </p:sp>
        <p:sp>
          <p:nvSpPr>
            <p:cNvPr id="9248" name="AutoShape 30"/>
            <p:cNvSpPr>
              <a:spLocks noChangeArrowheads="1"/>
            </p:cNvSpPr>
            <p:nvPr/>
          </p:nvSpPr>
          <p:spPr bwMode="gray">
            <a:xfrm>
              <a:off x="2210" y="3290"/>
              <a:ext cx="1363" cy="548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58A4AE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endParaRPr lang="ru-RU" altLang="ru-RU" sz="1800" dirty="0">
                <a:latin typeface="Arial" charset="0"/>
              </a:endParaRPr>
            </a:p>
          </p:txBody>
        </p:sp>
        <p:sp>
          <p:nvSpPr>
            <p:cNvPr id="9249" name="AutoShape 31"/>
            <p:cNvSpPr>
              <a:spLocks noChangeArrowheads="1"/>
            </p:cNvSpPr>
            <p:nvPr/>
          </p:nvSpPr>
          <p:spPr bwMode="gray">
            <a:xfrm>
              <a:off x="2238" y="3305"/>
              <a:ext cx="1304" cy="48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2B2BB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endParaRPr lang="ru-RU" altLang="ru-RU" sz="1800" dirty="0">
                <a:latin typeface="Arial" charset="0"/>
              </a:endParaRPr>
            </a:p>
          </p:txBody>
        </p:sp>
      </p:grpSp>
      <p:grpSp>
        <p:nvGrpSpPr>
          <p:cNvPr id="9221" name="Group 32"/>
          <p:cNvGrpSpPr>
            <a:grpSpLocks/>
          </p:cNvGrpSpPr>
          <p:nvPr/>
        </p:nvGrpSpPr>
        <p:grpSpPr bwMode="auto">
          <a:xfrm>
            <a:off x="5828309" y="1847701"/>
            <a:ext cx="2730424" cy="3165475"/>
            <a:chOff x="3696" y="1296"/>
            <a:chExt cx="1363" cy="1994"/>
          </a:xfrm>
        </p:grpSpPr>
        <p:sp>
          <p:nvSpPr>
            <p:cNvPr id="9225" name="AutoShape 33"/>
            <p:cNvSpPr>
              <a:spLocks noChangeArrowheads="1"/>
            </p:cNvSpPr>
            <p:nvPr/>
          </p:nvSpPr>
          <p:spPr bwMode="gray">
            <a:xfrm>
              <a:off x="3696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B59F43"/>
                </a:gs>
                <a:gs pos="100000">
                  <a:srgbClr val="8F8849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endParaRPr lang="ru-RU" altLang="ru-RU" sz="1800" dirty="0">
                <a:latin typeface="Arial" charset="0"/>
              </a:endParaRPr>
            </a:p>
          </p:txBody>
        </p:sp>
        <p:sp>
          <p:nvSpPr>
            <p:cNvPr id="9226" name="AutoShape 34"/>
            <p:cNvSpPr>
              <a:spLocks noChangeArrowheads="1"/>
            </p:cNvSpPr>
            <p:nvPr/>
          </p:nvSpPr>
          <p:spPr bwMode="gray">
            <a:xfrm>
              <a:off x="3717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E9E06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endParaRPr lang="ru-RU" altLang="ru-RU" sz="1800" dirty="0">
                <a:latin typeface="Arial" charset="0"/>
              </a:endParaRPr>
            </a:p>
          </p:txBody>
        </p:sp>
        <p:sp>
          <p:nvSpPr>
            <p:cNvPr id="9227" name="AutoShape 35"/>
            <p:cNvSpPr>
              <a:spLocks noChangeArrowheads="1"/>
            </p:cNvSpPr>
            <p:nvPr/>
          </p:nvSpPr>
          <p:spPr bwMode="gray">
            <a:xfrm>
              <a:off x="3728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/>
                </a:gs>
                <a:gs pos="100000">
                  <a:srgbClr val="F2EDA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endParaRPr lang="ru-RU" altLang="ru-RU" sz="1800" dirty="0">
                <a:latin typeface="Arial" charset="0"/>
              </a:endParaRPr>
            </a:p>
          </p:txBody>
        </p:sp>
        <p:sp>
          <p:nvSpPr>
            <p:cNvPr id="9228" name="AutoShape 36"/>
            <p:cNvSpPr>
              <a:spLocks noChangeArrowheads="1"/>
            </p:cNvSpPr>
            <p:nvPr/>
          </p:nvSpPr>
          <p:spPr bwMode="gray">
            <a:xfrm>
              <a:off x="3728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8F5CC"/>
                </a:gs>
                <a:gs pos="100000">
                  <a:srgbClr val="E9E065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endParaRPr lang="ru-RU" altLang="ru-RU" sz="1800" dirty="0">
                <a:latin typeface="Arial" charset="0"/>
              </a:endParaRPr>
            </a:p>
          </p:txBody>
        </p:sp>
        <p:grpSp>
          <p:nvGrpSpPr>
            <p:cNvPr id="9229" name="Group 37"/>
            <p:cNvGrpSpPr>
              <a:grpSpLocks/>
            </p:cNvGrpSpPr>
            <p:nvPr/>
          </p:nvGrpSpPr>
          <p:grpSpPr bwMode="auto">
            <a:xfrm>
              <a:off x="4165" y="1296"/>
              <a:ext cx="405" cy="405"/>
              <a:chOff x="1289" y="582"/>
              <a:chExt cx="668" cy="668"/>
            </a:xfrm>
          </p:grpSpPr>
          <p:sp>
            <p:nvSpPr>
              <p:cNvPr id="9233" name="Oval 38"/>
              <p:cNvSpPr>
                <a:spLocks noChangeArrowheads="1"/>
              </p:cNvSpPr>
              <p:nvPr/>
            </p:nvSpPr>
            <p:spPr bwMode="gray">
              <a:xfrm>
                <a:off x="1289" y="582"/>
                <a:ext cx="668" cy="668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 eaLnBrk="0" hangingPunct="0">
                  <a:spcBef>
                    <a:spcPct val="20000"/>
                  </a:spcBef>
                  <a:buClr>
                    <a:schemeClr val="hlink"/>
                  </a:buClr>
                  <a:buFont typeface="Wingdings" pitchFamily="2" charset="2"/>
                  <a:buChar char="v"/>
                  <a:defRPr sz="2800"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accent1"/>
                  </a:buClr>
                  <a:buFont typeface="Wingdings" pitchFamily="2" charset="2"/>
                  <a:buChar char="§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ru-RU" altLang="ru-RU" sz="1800" dirty="0">
                  <a:latin typeface="Arial" charset="0"/>
                </a:endParaRPr>
              </a:p>
            </p:txBody>
          </p:sp>
          <p:sp>
            <p:nvSpPr>
              <p:cNvPr id="9234" name="Oval 39"/>
              <p:cNvSpPr>
                <a:spLocks noChangeArrowheads="1"/>
              </p:cNvSpPr>
              <p:nvPr/>
            </p:nvSpPr>
            <p:spPr bwMode="gray">
              <a:xfrm>
                <a:off x="1296" y="587"/>
                <a:ext cx="646" cy="647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hlink"/>
                  </a:buClr>
                  <a:buFont typeface="Wingdings" pitchFamily="2" charset="2"/>
                  <a:buChar char="v"/>
                  <a:defRPr sz="2800"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accent1"/>
                  </a:buClr>
                  <a:buFont typeface="Wingdings" pitchFamily="2" charset="2"/>
                  <a:buChar char="§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ru-RU" altLang="ru-RU" sz="1800" dirty="0">
                  <a:latin typeface="Arial" charset="0"/>
                </a:endParaRPr>
              </a:p>
            </p:txBody>
          </p:sp>
          <p:sp>
            <p:nvSpPr>
              <p:cNvPr id="9235" name="Oval 40"/>
              <p:cNvSpPr>
                <a:spLocks noChangeArrowheads="1"/>
              </p:cNvSpPr>
              <p:nvPr/>
            </p:nvSpPr>
            <p:spPr bwMode="gray">
              <a:xfrm>
                <a:off x="1304" y="591"/>
                <a:ext cx="631" cy="63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hlink"/>
                  </a:buClr>
                  <a:buFont typeface="Wingdings" pitchFamily="2" charset="2"/>
                  <a:buChar char="v"/>
                  <a:defRPr sz="2800"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accent1"/>
                  </a:buClr>
                  <a:buFont typeface="Wingdings" pitchFamily="2" charset="2"/>
                  <a:buChar char="§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ru-RU" altLang="ru-RU" sz="1800" dirty="0">
                  <a:latin typeface="Arial" charset="0"/>
                </a:endParaRPr>
              </a:p>
            </p:txBody>
          </p:sp>
          <p:sp>
            <p:nvSpPr>
              <p:cNvPr id="9236" name="Oval 41"/>
              <p:cNvSpPr>
                <a:spLocks noChangeArrowheads="1"/>
              </p:cNvSpPr>
              <p:nvPr/>
            </p:nvSpPr>
            <p:spPr bwMode="gray">
              <a:xfrm>
                <a:off x="1311" y="597"/>
                <a:ext cx="600" cy="589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hlink"/>
                  </a:buClr>
                  <a:buFont typeface="Wingdings" pitchFamily="2" charset="2"/>
                  <a:buChar char="v"/>
                  <a:defRPr sz="2800"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accent1"/>
                  </a:buClr>
                  <a:buFont typeface="Wingdings" pitchFamily="2" charset="2"/>
                  <a:buChar char="§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ru-RU" altLang="ru-RU" sz="1800" dirty="0">
                  <a:latin typeface="Arial" charset="0"/>
                </a:endParaRPr>
              </a:p>
            </p:txBody>
          </p:sp>
          <p:sp>
            <p:nvSpPr>
              <p:cNvPr id="9237" name="Oval 42"/>
              <p:cNvSpPr>
                <a:spLocks noChangeArrowheads="1"/>
              </p:cNvSpPr>
              <p:nvPr/>
            </p:nvSpPr>
            <p:spPr bwMode="gray">
              <a:xfrm>
                <a:off x="1346" y="613"/>
                <a:ext cx="533" cy="479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hlink"/>
                  </a:buClr>
                  <a:buFont typeface="Wingdings" pitchFamily="2" charset="2"/>
                  <a:buChar char="v"/>
                  <a:defRPr sz="2800"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accent1"/>
                  </a:buClr>
                  <a:buFont typeface="Wingdings" pitchFamily="2" charset="2"/>
                  <a:buChar char="§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ru-RU" altLang="ru-RU" sz="1800" dirty="0">
                  <a:latin typeface="Arial" charset="0"/>
                </a:endParaRPr>
              </a:p>
            </p:txBody>
          </p:sp>
        </p:grpSp>
        <p:sp>
          <p:nvSpPr>
            <p:cNvPr id="9230" name="Text Box 43"/>
            <p:cNvSpPr txBox="1">
              <a:spLocks noChangeArrowheads="1"/>
            </p:cNvSpPr>
            <p:nvPr/>
          </p:nvSpPr>
          <p:spPr bwMode="gray">
            <a:xfrm>
              <a:off x="4252" y="135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ru-RU" sz="2400" dirty="0">
                  <a:solidFill>
                    <a:srgbClr val="000000"/>
                  </a:solidFill>
                  <a:latin typeface="Arial" charset="0"/>
                </a:rPr>
                <a:t>3</a:t>
              </a:r>
              <a:endParaRPr lang="en-US" altLang="ru-RU" sz="1800" dirty="0">
                <a:latin typeface="Arial" charset="0"/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727075" y="2538413"/>
            <a:ext cx="2136775" cy="23082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uk-UA" b="1" dirty="0">
                <a:solidFill>
                  <a:schemeClr val="tx2"/>
                </a:solidFill>
                <a:cs typeface="+mn-cs"/>
              </a:rPr>
              <a:t>охоплення всієї сфери науки в цілому та окремих її дисциплін, організацій, колективів, науковців тощо</a:t>
            </a:r>
            <a:endParaRPr lang="ru-RU" b="1" dirty="0">
              <a:solidFill>
                <a:schemeClr val="tx2"/>
              </a:solidFill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14713" y="2382838"/>
            <a:ext cx="2122487" cy="25860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uk-UA" b="1" dirty="0">
                <a:solidFill>
                  <a:schemeClr val="tx2"/>
                </a:solidFill>
                <a:cs typeface="+mn-cs"/>
              </a:rPr>
              <a:t>проведення досліджень на широкому інформаційному матеріалі за рахунок використання світових баз даних</a:t>
            </a:r>
            <a:endParaRPr lang="ru-RU" b="1" dirty="0">
              <a:solidFill>
                <a:schemeClr val="tx2"/>
              </a:solidFill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919788" y="2538413"/>
            <a:ext cx="2527300" cy="23082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uk-UA" sz="1600" b="1" dirty="0" smtClean="0">
                <a:solidFill>
                  <a:schemeClr val="tx2"/>
                </a:solidFill>
                <a:cs typeface="+mn-cs"/>
              </a:rPr>
              <a:t>гнучке </a:t>
            </a:r>
            <a:r>
              <a:rPr lang="uk-UA" sz="1600" b="1" dirty="0">
                <a:solidFill>
                  <a:schemeClr val="tx2"/>
                </a:solidFill>
                <a:cs typeface="+mn-cs"/>
              </a:rPr>
              <a:t>поєднання різноманітних </a:t>
            </a:r>
            <a:r>
              <a:rPr lang="uk-UA" sz="1600" b="1" dirty="0" smtClean="0">
                <a:solidFill>
                  <a:schemeClr val="tx2"/>
                </a:solidFill>
                <a:cs typeface="+mn-cs"/>
              </a:rPr>
              <a:t>методів, </a:t>
            </a:r>
            <a:r>
              <a:rPr lang="uk-UA" sz="1600" b="1" dirty="0">
                <a:solidFill>
                  <a:schemeClr val="tx2"/>
                </a:solidFill>
                <a:cs typeface="+mn-cs"/>
              </a:rPr>
              <a:t>які можуть бути зведені до двох підходів – </a:t>
            </a:r>
            <a:r>
              <a:rPr lang="uk-UA" sz="1600" b="1" dirty="0" smtClean="0">
                <a:solidFill>
                  <a:schemeClr val="tx2"/>
                </a:solidFill>
                <a:cs typeface="+mn-cs"/>
              </a:rPr>
              <a:t>дослідження </a:t>
            </a:r>
            <a:r>
              <a:rPr lang="uk-UA" sz="1600" b="1" dirty="0">
                <a:solidFill>
                  <a:schemeClr val="tx2"/>
                </a:solidFill>
                <a:cs typeface="+mn-cs"/>
              </a:rPr>
              <a:t>розвитку окремих об'єктів в динаміці і виявлення зв'язків між ними</a:t>
            </a:r>
            <a:endParaRPr lang="ru-RU" sz="1600" b="1" dirty="0">
              <a:solidFill>
                <a:schemeClr val="tx2"/>
              </a:solidFill>
              <a:cs typeface="+mn-cs"/>
            </a:endParaRPr>
          </a:p>
        </p:txBody>
      </p:sp>
      <p:sp>
        <p:nvSpPr>
          <p:cNvPr id="47" name="AutoShape 9"/>
          <p:cNvSpPr>
            <a:spLocks noChangeArrowheads="1"/>
          </p:cNvSpPr>
          <p:nvPr/>
        </p:nvSpPr>
        <p:spPr bwMode="gray">
          <a:xfrm>
            <a:off x="5919788" y="5011738"/>
            <a:ext cx="2527300" cy="77311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7DAFD4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3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 dirty="0">
              <a:latin typeface="Arial" charset="0"/>
            </a:endParaRPr>
          </a:p>
        </p:txBody>
      </p:sp>
      <p:sp>
        <p:nvSpPr>
          <p:cNvPr id="70702" name="AutoShape 46"/>
          <p:cNvSpPr>
            <a:spLocks noChangeArrowheads="1"/>
          </p:cNvSpPr>
          <p:nvPr/>
        </p:nvSpPr>
        <p:spPr bwMode="ltGray">
          <a:xfrm rot="5400000">
            <a:off x="-2458244" y="1620044"/>
            <a:ext cx="4714875" cy="4589463"/>
          </a:xfrm>
          <a:custGeom>
            <a:avLst/>
            <a:gdLst>
              <a:gd name="G0" fmla="+- 10478 0 0"/>
              <a:gd name="G1" fmla="+- -11739500 0 0"/>
              <a:gd name="G2" fmla="+- 0 0 -11739500"/>
              <a:gd name="T0" fmla="*/ 0 256 1"/>
              <a:gd name="T1" fmla="*/ 180 256 1"/>
              <a:gd name="G3" fmla="+- -11739500 T0 T1"/>
              <a:gd name="T2" fmla="*/ 0 256 1"/>
              <a:gd name="T3" fmla="*/ 90 256 1"/>
              <a:gd name="G4" fmla="+- -11739500 T2 T3"/>
              <a:gd name="G5" fmla="*/ G4 2 1"/>
              <a:gd name="T4" fmla="*/ 90 256 1"/>
              <a:gd name="T5" fmla="*/ 0 256 1"/>
              <a:gd name="G6" fmla="+- -11739500 T4 T5"/>
              <a:gd name="G7" fmla="*/ G6 2 1"/>
              <a:gd name="G8" fmla="abs -1173950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10478"/>
              <a:gd name="G18" fmla="*/ 10478 1 2"/>
              <a:gd name="G19" fmla="+- G18 5400 0"/>
              <a:gd name="G20" fmla="cos G19 -11739500"/>
              <a:gd name="G21" fmla="sin G19 -11739500"/>
              <a:gd name="G22" fmla="+- G20 10800 0"/>
              <a:gd name="G23" fmla="+- G21 10800 0"/>
              <a:gd name="G24" fmla="+- 10800 0 G20"/>
              <a:gd name="G25" fmla="+- 10478 10800 0"/>
              <a:gd name="G26" fmla="?: G9 G17 G25"/>
              <a:gd name="G27" fmla="?: G9 0 21600"/>
              <a:gd name="G28" fmla="cos 10800 -11739500"/>
              <a:gd name="G29" fmla="sin 10800 -11739500"/>
              <a:gd name="G30" fmla="sin 10478 -11739500"/>
              <a:gd name="G31" fmla="+- G28 10800 0"/>
              <a:gd name="G32" fmla="+- G29 10800 0"/>
              <a:gd name="G33" fmla="+- G30 10800 0"/>
              <a:gd name="G34" fmla="?: G4 0 G31"/>
              <a:gd name="G35" fmla="?: -11739500 G34 0"/>
              <a:gd name="G36" fmla="?: G6 G35 G31"/>
              <a:gd name="G37" fmla="+- 21600 0 G36"/>
              <a:gd name="G38" fmla="?: G4 0 G33"/>
              <a:gd name="G39" fmla="?: -1173950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162 w 21600"/>
              <a:gd name="T15" fmla="*/ 10638 h 21600"/>
              <a:gd name="T16" fmla="*/ 10800 w 21600"/>
              <a:gd name="T17" fmla="*/ 322 h 21600"/>
              <a:gd name="T18" fmla="*/ 21438 w 21600"/>
              <a:gd name="T19" fmla="*/ 10638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323" y="10641"/>
                </a:moveTo>
                <a:cubicBezTo>
                  <a:pt x="410" y="4916"/>
                  <a:pt x="5075" y="321"/>
                  <a:pt x="10800" y="322"/>
                </a:cubicBezTo>
                <a:cubicBezTo>
                  <a:pt x="16524" y="322"/>
                  <a:pt x="21189" y="4916"/>
                  <a:pt x="21276" y="10641"/>
                </a:cubicBezTo>
                <a:lnTo>
                  <a:pt x="21598" y="10636"/>
                </a:lnTo>
                <a:cubicBezTo>
                  <a:pt x="21509" y="4736"/>
                  <a:pt x="16700" y="-1"/>
                  <a:pt x="10799" y="0"/>
                </a:cubicBezTo>
                <a:cubicBezTo>
                  <a:pt x="4899" y="0"/>
                  <a:pt x="90" y="4736"/>
                  <a:pt x="1" y="10636"/>
                </a:cubicBezTo>
                <a:close/>
              </a:path>
            </a:pathLst>
          </a:custGeom>
          <a:solidFill>
            <a:schemeClr val="tx1">
              <a:lumMod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algn="r">
              <a:defRPr/>
            </a:pPr>
            <a:endParaRPr lang="ru-RU" dirty="0">
              <a:cs typeface="+mn-cs"/>
            </a:endParaRPr>
          </a:p>
        </p:txBody>
      </p:sp>
      <p:sp>
        <p:nvSpPr>
          <p:cNvPr id="10244" name="AutoShape 47"/>
          <p:cNvSpPr>
            <a:spLocks noChangeArrowheads="1"/>
          </p:cNvSpPr>
          <p:nvPr/>
        </p:nvSpPr>
        <p:spPr bwMode="ltGray">
          <a:xfrm rot="5400000" flipH="1">
            <a:off x="-1951038" y="1936750"/>
            <a:ext cx="3979863" cy="3929063"/>
          </a:xfrm>
          <a:custGeom>
            <a:avLst/>
            <a:gdLst>
              <a:gd name="T0" fmla="*/ 366672148 w 21600"/>
              <a:gd name="T1" fmla="*/ 0 h 21600"/>
              <a:gd name="T2" fmla="*/ 182385329 w 21600"/>
              <a:gd name="T3" fmla="*/ 357350463 h 21600"/>
              <a:gd name="T4" fmla="*/ 366672148 w 21600"/>
              <a:gd name="T5" fmla="*/ 355497437 h 21600"/>
              <a:gd name="T6" fmla="*/ 550958783 w 21600"/>
              <a:gd name="T7" fmla="*/ 357350463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7713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744" y="10800"/>
                </a:moveTo>
                <a:cubicBezTo>
                  <a:pt x="10744" y="10769"/>
                  <a:pt x="10769" y="10744"/>
                  <a:pt x="10800" y="10744"/>
                </a:cubicBezTo>
                <a:cubicBezTo>
                  <a:pt x="10830" y="10743"/>
                  <a:pt x="10855" y="10769"/>
                  <a:pt x="10856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lnTo>
                  <a:pt x="10744" y="10800"/>
                </a:lnTo>
                <a:close/>
              </a:path>
            </a:pathLst>
          </a:custGeom>
          <a:gradFill rotWithShape="1">
            <a:gsLst>
              <a:gs pos="0">
                <a:srgbClr val="1B9AD9">
                  <a:alpha val="35999"/>
                </a:srgbClr>
              </a:gs>
              <a:gs pos="100000">
                <a:srgbClr val="B2DDF2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70704" name="AutoShape 48"/>
          <p:cNvSpPr>
            <a:spLocks noChangeArrowheads="1"/>
          </p:cNvSpPr>
          <p:nvPr/>
        </p:nvSpPr>
        <p:spPr bwMode="gray">
          <a:xfrm>
            <a:off x="1308966" y="5761815"/>
            <a:ext cx="6705803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tx1">
                <a:lumMod val="50000"/>
              </a:schemeClr>
            </a:solidFill>
            <a:round/>
            <a:headEnd/>
            <a:tailEnd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>
                        <a:gamma/>
                        <a:tint val="0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</a14:hiddenFill>
            </a:ext>
          </a:extLst>
        </p:spPr>
        <p:txBody>
          <a:bodyPr wrap="none" anchor="ctr"/>
          <a:lstStyle/>
          <a:p>
            <a:pPr eaLnBrk="0" hangingPunct="0">
              <a:defRPr/>
            </a:pPr>
            <a:r>
              <a:rPr lang="uk-UA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Статистичне дослідження географії захисту </a:t>
            </a:r>
            <a:r>
              <a:rPr lang="uk-UA" b="1" dirty="0" smtClean="0">
                <a:solidFill>
                  <a:schemeClr val="tx1">
                    <a:lumMod val="50000"/>
                  </a:schemeClr>
                </a:solidFill>
                <a:cs typeface="+mn-cs"/>
              </a:rPr>
              <a:t>дисертацій</a:t>
            </a:r>
            <a:endParaRPr lang="en-US" altLang="ru-RU" b="1" dirty="0">
              <a:solidFill>
                <a:schemeClr val="tx2"/>
              </a:solidFill>
              <a:cs typeface="+mn-cs"/>
            </a:endParaRPr>
          </a:p>
        </p:txBody>
      </p:sp>
      <p:sp>
        <p:nvSpPr>
          <p:cNvPr id="70705" name="AutoShape 49"/>
          <p:cNvSpPr>
            <a:spLocks noChangeArrowheads="1"/>
          </p:cNvSpPr>
          <p:nvPr/>
        </p:nvSpPr>
        <p:spPr bwMode="gray">
          <a:xfrm>
            <a:off x="2249350" y="3725498"/>
            <a:ext cx="6502722" cy="990923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tx1">
                <a:lumMod val="50000"/>
              </a:schemeClr>
            </a:solidFill>
            <a:round/>
            <a:headEnd/>
            <a:tailEnd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hlink">
                        <a:gamma/>
                        <a:tint val="0"/>
                        <a:invGamma/>
                      </a:schemeClr>
                    </a:gs>
                    <a:gs pos="100000">
                      <a:schemeClr val="hlink"/>
                    </a:gs>
                  </a:gsLst>
                  <a:lin ang="0" scaled="1"/>
                </a:gradFill>
              </a14:hiddenFill>
            </a:ext>
          </a:extLst>
        </p:spPr>
        <p:txBody>
          <a:bodyPr wrap="none" anchor="ctr"/>
          <a:lstStyle/>
          <a:p>
            <a:pPr eaLnBrk="0" hangingPunct="0">
              <a:defRPr/>
            </a:pPr>
            <a:r>
              <a:rPr lang="ru-RU" altLang="ru-RU" sz="1700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Відмінність публікаційної активності дисертантів, що </a:t>
            </a:r>
          </a:p>
          <a:p>
            <a:pPr eaLnBrk="0" hangingPunct="0">
              <a:defRPr/>
            </a:pPr>
            <a:r>
              <a:rPr lang="ru-RU" altLang="ru-RU" sz="1700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спеціалізуються в </a:t>
            </a:r>
            <a:r>
              <a:rPr lang="ru-RU" altLang="ru-RU" sz="1700" b="1" dirty="0" err="1">
                <a:solidFill>
                  <a:schemeClr val="tx1">
                    <a:lumMod val="50000"/>
                  </a:schemeClr>
                </a:solidFill>
                <a:cs typeface="+mn-cs"/>
              </a:rPr>
              <a:t>природничих</a:t>
            </a:r>
            <a:r>
              <a:rPr lang="ru-RU" altLang="ru-RU" sz="1700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 </a:t>
            </a:r>
            <a:r>
              <a:rPr lang="ru-RU" altLang="ru-RU" sz="1700" b="1" dirty="0" smtClean="0">
                <a:solidFill>
                  <a:schemeClr val="tx1">
                    <a:lumMod val="50000"/>
                  </a:schemeClr>
                </a:solidFill>
                <a:cs typeface="+mn-cs"/>
              </a:rPr>
              <a:t>і </a:t>
            </a:r>
            <a:r>
              <a:rPr lang="ru-RU" altLang="ru-RU" sz="1700" b="1" dirty="0" err="1">
                <a:solidFill>
                  <a:schemeClr val="tx1">
                    <a:lumMod val="50000"/>
                  </a:schemeClr>
                </a:solidFill>
                <a:cs typeface="+mn-cs"/>
              </a:rPr>
              <a:t>прикладних</a:t>
            </a:r>
            <a:r>
              <a:rPr lang="ru-RU" altLang="ru-RU" sz="1700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 </a:t>
            </a:r>
            <a:endParaRPr lang="ru-RU" altLang="ru-RU" sz="1700" b="1" dirty="0" smtClean="0">
              <a:solidFill>
                <a:schemeClr val="tx1">
                  <a:lumMod val="50000"/>
                </a:schemeClr>
              </a:solidFill>
              <a:cs typeface="+mn-cs"/>
            </a:endParaRPr>
          </a:p>
          <a:p>
            <a:pPr eaLnBrk="0" hangingPunct="0">
              <a:defRPr/>
            </a:pPr>
            <a:r>
              <a:rPr lang="ru-RU" altLang="ru-RU" sz="1700" b="1" dirty="0" smtClean="0">
                <a:solidFill>
                  <a:schemeClr val="tx1">
                    <a:lumMod val="50000"/>
                  </a:schemeClr>
                </a:solidFill>
                <a:cs typeface="+mn-cs"/>
              </a:rPr>
              <a:t> та </a:t>
            </a:r>
            <a:r>
              <a:rPr lang="ru-RU" altLang="ru-RU" sz="1700" b="1" dirty="0" err="1" smtClean="0">
                <a:solidFill>
                  <a:schemeClr val="tx1">
                    <a:lumMod val="50000"/>
                  </a:schemeClr>
                </a:solidFill>
                <a:cs typeface="+mn-cs"/>
              </a:rPr>
              <a:t>суспільних</a:t>
            </a:r>
            <a:r>
              <a:rPr lang="ru-RU" altLang="ru-RU" sz="1700" b="1" dirty="0" smtClean="0">
                <a:solidFill>
                  <a:schemeClr val="tx1">
                    <a:lumMod val="50000"/>
                  </a:schemeClr>
                </a:solidFill>
                <a:cs typeface="+mn-cs"/>
              </a:rPr>
              <a:t> і </a:t>
            </a:r>
            <a:r>
              <a:rPr lang="ru-RU" altLang="ru-RU" sz="1700" b="1" dirty="0" err="1" smtClean="0">
                <a:solidFill>
                  <a:schemeClr val="tx1">
                    <a:lumMod val="50000"/>
                  </a:schemeClr>
                </a:solidFill>
                <a:cs typeface="+mn-cs"/>
              </a:rPr>
              <a:t>гуманітарних</a:t>
            </a:r>
            <a:r>
              <a:rPr lang="ru-RU" altLang="ru-RU" sz="1700" b="1" dirty="0" smtClean="0">
                <a:solidFill>
                  <a:schemeClr val="tx1">
                    <a:lumMod val="50000"/>
                  </a:schemeClr>
                </a:solidFill>
                <a:cs typeface="+mn-cs"/>
              </a:rPr>
              <a:t> науках</a:t>
            </a:r>
            <a:endParaRPr lang="en-US" altLang="ru-RU" sz="1700" b="1" dirty="0">
              <a:solidFill>
                <a:schemeClr val="tx1">
                  <a:lumMod val="50000"/>
                </a:schemeClr>
              </a:solidFill>
              <a:cs typeface="+mn-cs"/>
            </a:endParaRPr>
          </a:p>
        </p:txBody>
      </p:sp>
      <p:sp>
        <p:nvSpPr>
          <p:cNvPr id="70706" name="AutoShape 50"/>
          <p:cNvSpPr>
            <a:spLocks noChangeArrowheads="1"/>
          </p:cNvSpPr>
          <p:nvPr/>
        </p:nvSpPr>
        <p:spPr bwMode="gray">
          <a:xfrm>
            <a:off x="1906008" y="5051818"/>
            <a:ext cx="7134031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tx1">
                <a:lumMod val="50000"/>
              </a:schemeClr>
            </a:solidFill>
            <a:round/>
            <a:headEnd/>
            <a:tailEnd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>
                        <a:gamma/>
                        <a:tint val="0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</a14:hiddenFill>
            </a:ext>
          </a:extLst>
        </p:spPr>
        <p:txBody>
          <a:bodyPr wrap="none" anchor="ctr"/>
          <a:lstStyle/>
          <a:p>
            <a:pPr eaLnBrk="0" hangingPunct="0">
              <a:defRPr/>
            </a:pPr>
            <a:r>
              <a:rPr lang="uk-UA" sz="1700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Динаміку участі у всеукраїнських та міжнародних конференціях</a:t>
            </a:r>
            <a:r>
              <a:rPr lang="uk-UA" dirty="0">
                <a:cs typeface="+mn-cs"/>
              </a:rPr>
              <a:t>.</a:t>
            </a:r>
            <a:endParaRPr lang="en-US" altLang="ru-RU" b="1" dirty="0">
              <a:solidFill>
                <a:schemeClr val="tx2"/>
              </a:solidFill>
              <a:cs typeface="+mn-cs"/>
            </a:endParaRPr>
          </a:p>
        </p:txBody>
      </p:sp>
      <p:sp>
        <p:nvSpPr>
          <p:cNvPr id="70707" name="AutoShape 51"/>
          <p:cNvSpPr>
            <a:spLocks noChangeArrowheads="1"/>
          </p:cNvSpPr>
          <p:nvPr/>
        </p:nvSpPr>
        <p:spPr bwMode="gray">
          <a:xfrm>
            <a:off x="1961384" y="2437840"/>
            <a:ext cx="7078655" cy="1008112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tx1">
                <a:lumMod val="50000"/>
              </a:schemeClr>
            </a:solidFill>
            <a:round/>
            <a:headEnd/>
            <a:tailEnd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hlink">
                        <a:gamma/>
                        <a:tint val="0"/>
                        <a:invGamma/>
                      </a:schemeClr>
                    </a:gs>
                    <a:gs pos="100000">
                      <a:schemeClr val="hlink"/>
                    </a:gs>
                  </a:gsLst>
                  <a:lin ang="0" scaled="1"/>
                </a:gradFill>
              </a14:hiddenFill>
            </a:ext>
          </a:extLst>
        </p:spPr>
        <p:txBody>
          <a:bodyPr wrap="none" anchor="ctr"/>
          <a:lstStyle/>
          <a:p>
            <a:pPr eaLnBrk="0" hangingPunct="0">
              <a:defRPr/>
            </a:pPr>
            <a:r>
              <a:rPr lang="uk-UA" sz="1700" b="1" dirty="0" smtClean="0">
                <a:solidFill>
                  <a:schemeClr val="tx1">
                    <a:lumMod val="50000"/>
                  </a:schemeClr>
                </a:solidFill>
                <a:cs typeface="+mn-cs"/>
              </a:rPr>
              <a:t>Розподілення дисертантів по </a:t>
            </a:r>
            <a:r>
              <a:rPr lang="uk-UA" sz="1700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кількості публікацій, що</a:t>
            </a:r>
          </a:p>
          <a:p>
            <a:pPr eaLnBrk="0" hangingPunct="0">
              <a:defRPr/>
            </a:pPr>
            <a:r>
              <a:rPr lang="uk-UA" sz="1700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 відображають основні результати дисертаційних </a:t>
            </a:r>
            <a:r>
              <a:rPr lang="uk-UA" sz="1700" b="1" dirty="0" smtClean="0">
                <a:solidFill>
                  <a:schemeClr val="tx1">
                    <a:lumMod val="50000"/>
                  </a:schemeClr>
                </a:solidFill>
                <a:cs typeface="+mn-cs"/>
              </a:rPr>
              <a:t>досліджень</a:t>
            </a:r>
            <a:endParaRPr lang="en-US" altLang="ru-RU" b="1" dirty="0">
              <a:solidFill>
                <a:schemeClr val="tx2"/>
              </a:solidFill>
              <a:cs typeface="+mn-cs"/>
            </a:endParaRPr>
          </a:p>
        </p:txBody>
      </p:sp>
      <p:sp>
        <p:nvSpPr>
          <p:cNvPr id="70708" name="AutoShape 52"/>
          <p:cNvSpPr>
            <a:spLocks noChangeArrowheads="1"/>
          </p:cNvSpPr>
          <p:nvPr/>
        </p:nvSpPr>
        <p:spPr bwMode="gray">
          <a:xfrm>
            <a:off x="1247629" y="1656764"/>
            <a:ext cx="6767140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tx1">
                <a:lumMod val="50000"/>
              </a:schemeClr>
            </a:solidFill>
            <a:round/>
            <a:headEnd/>
            <a:tailEnd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>
                        <a:gamma/>
                        <a:tint val="0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</a14:hiddenFill>
            </a:ext>
          </a:extLst>
        </p:spPr>
        <p:txBody>
          <a:bodyPr wrap="none" anchor="ctr"/>
          <a:lstStyle/>
          <a:p>
            <a:pPr eaLnBrk="0" hangingPunct="0">
              <a:defRPr/>
            </a:pPr>
            <a:endParaRPr lang="en-US" altLang="ru-RU" b="1" dirty="0">
              <a:solidFill>
                <a:schemeClr val="tx2"/>
              </a:solidFill>
              <a:cs typeface="+mn-cs"/>
            </a:endParaRPr>
          </a:p>
        </p:txBody>
      </p:sp>
      <p:grpSp>
        <p:nvGrpSpPr>
          <p:cNvPr id="10260" name="Group 53"/>
          <p:cNvGrpSpPr>
            <a:grpSpLocks/>
          </p:cNvGrpSpPr>
          <p:nvPr/>
        </p:nvGrpSpPr>
        <p:grpSpPr bwMode="auto">
          <a:xfrm>
            <a:off x="928688" y="1849438"/>
            <a:ext cx="381000" cy="381000"/>
            <a:chOff x="2078" y="1680"/>
            <a:chExt cx="1615" cy="1615"/>
          </a:xfrm>
        </p:grpSpPr>
        <p:sp>
          <p:nvSpPr>
            <p:cNvPr id="10292" name="Oval 54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endParaRPr lang="ru-RU" altLang="ru-RU" sz="1800" dirty="0">
                <a:latin typeface="Arial" charset="0"/>
              </a:endParaRPr>
            </a:p>
          </p:txBody>
        </p:sp>
        <p:sp>
          <p:nvSpPr>
            <p:cNvPr id="10293" name="Oval 55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endParaRPr lang="ru-RU" altLang="ru-RU" sz="1800" dirty="0">
                <a:latin typeface="Arial" charset="0"/>
              </a:endParaRPr>
            </a:p>
          </p:txBody>
        </p:sp>
        <p:sp>
          <p:nvSpPr>
            <p:cNvPr id="70712" name="Oval 56"/>
            <p:cNvSpPr>
              <a:spLocks noChangeArrowheads="1"/>
            </p:cNvSpPr>
            <p:nvPr/>
          </p:nvSpPr>
          <p:spPr bwMode="gray">
            <a:xfrm>
              <a:off x="2253" y="1855"/>
              <a:ext cx="1265" cy="1265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r">
                <a:defRPr/>
              </a:pPr>
              <a:endParaRPr lang="ru-RU" dirty="0">
                <a:cs typeface="+mn-cs"/>
              </a:endParaRPr>
            </a:p>
          </p:txBody>
        </p:sp>
        <p:sp>
          <p:nvSpPr>
            <p:cNvPr id="10295" name="Oval 57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000000"/>
                </a:gs>
                <a:gs pos="100000">
                  <a:srgbClr val="FFCC00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endParaRPr lang="ru-RU" altLang="ru-RU" sz="1800" dirty="0">
                <a:latin typeface="Arial" charset="0"/>
              </a:endParaRPr>
            </a:p>
          </p:txBody>
        </p:sp>
        <p:sp>
          <p:nvSpPr>
            <p:cNvPr id="70714" name="Oval 58"/>
            <p:cNvSpPr>
              <a:spLocks noChangeArrowheads="1"/>
            </p:cNvSpPr>
            <p:nvPr/>
          </p:nvSpPr>
          <p:spPr bwMode="gray">
            <a:xfrm>
              <a:off x="2334" y="1936"/>
              <a:ext cx="1097" cy="110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r">
                <a:defRPr/>
              </a:pPr>
              <a:endParaRPr lang="ru-RU" dirty="0">
                <a:cs typeface="+mn-cs"/>
              </a:endParaRPr>
            </a:p>
          </p:txBody>
        </p:sp>
        <p:sp>
          <p:nvSpPr>
            <p:cNvPr id="10297" name="Oval 59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7C6300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endParaRPr lang="ru-RU" altLang="ru-RU" sz="1800" dirty="0">
                <a:latin typeface="Arial" charset="0"/>
              </a:endParaRPr>
            </a:p>
          </p:txBody>
        </p:sp>
      </p:grpSp>
      <p:grpSp>
        <p:nvGrpSpPr>
          <p:cNvPr id="10261" name="Group 60"/>
          <p:cNvGrpSpPr>
            <a:grpSpLocks/>
          </p:cNvGrpSpPr>
          <p:nvPr/>
        </p:nvGrpSpPr>
        <p:grpSpPr bwMode="auto">
          <a:xfrm>
            <a:off x="1682750" y="2644775"/>
            <a:ext cx="381000" cy="381000"/>
            <a:chOff x="2078" y="1680"/>
            <a:chExt cx="1615" cy="1615"/>
          </a:xfrm>
        </p:grpSpPr>
        <p:sp>
          <p:nvSpPr>
            <p:cNvPr id="10286" name="Oval 61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endParaRPr lang="ru-RU" altLang="ru-RU" sz="1800" dirty="0">
                <a:latin typeface="Arial" charset="0"/>
              </a:endParaRPr>
            </a:p>
          </p:txBody>
        </p:sp>
        <p:sp>
          <p:nvSpPr>
            <p:cNvPr id="10287" name="Oval 62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endParaRPr lang="ru-RU" altLang="ru-RU" sz="1800" dirty="0">
                <a:latin typeface="Arial" charset="0"/>
              </a:endParaRPr>
            </a:p>
          </p:txBody>
        </p:sp>
        <p:sp>
          <p:nvSpPr>
            <p:cNvPr id="70719" name="Oval 63"/>
            <p:cNvSpPr>
              <a:spLocks noChangeArrowheads="1"/>
            </p:cNvSpPr>
            <p:nvPr/>
          </p:nvSpPr>
          <p:spPr bwMode="gray">
            <a:xfrm>
              <a:off x="2253" y="1855"/>
              <a:ext cx="1265" cy="1265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r">
                <a:defRPr/>
              </a:pPr>
              <a:endParaRPr lang="ru-RU" dirty="0">
                <a:cs typeface="+mn-cs"/>
              </a:endParaRPr>
            </a:p>
          </p:txBody>
        </p:sp>
        <p:sp>
          <p:nvSpPr>
            <p:cNvPr id="10289" name="Oval 64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000000"/>
                </a:gs>
                <a:gs pos="100000">
                  <a:srgbClr val="48BE67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endParaRPr lang="ru-RU" altLang="ru-RU" sz="1800" dirty="0">
                <a:latin typeface="Arial" charset="0"/>
              </a:endParaRPr>
            </a:p>
          </p:txBody>
        </p:sp>
        <p:sp>
          <p:nvSpPr>
            <p:cNvPr id="70721" name="Oval 65"/>
            <p:cNvSpPr>
              <a:spLocks noChangeArrowheads="1"/>
            </p:cNvSpPr>
            <p:nvPr/>
          </p:nvSpPr>
          <p:spPr bwMode="gray">
            <a:xfrm>
              <a:off x="2334" y="1936"/>
              <a:ext cx="1097" cy="110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r">
                <a:defRPr/>
              </a:pPr>
              <a:endParaRPr lang="ru-RU" dirty="0">
                <a:cs typeface="+mn-cs"/>
              </a:endParaRPr>
            </a:p>
          </p:txBody>
        </p:sp>
        <p:sp>
          <p:nvSpPr>
            <p:cNvPr id="10291" name="Oval 66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48BE67"/>
                </a:gs>
                <a:gs pos="100000">
                  <a:srgbClr val="235C3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endParaRPr lang="ru-RU" altLang="ru-RU" sz="1800" dirty="0">
                <a:latin typeface="Arial" charset="0"/>
              </a:endParaRPr>
            </a:p>
          </p:txBody>
        </p:sp>
      </p:grpSp>
      <p:grpSp>
        <p:nvGrpSpPr>
          <p:cNvPr id="10262" name="Group 67"/>
          <p:cNvGrpSpPr>
            <a:grpSpLocks/>
          </p:cNvGrpSpPr>
          <p:nvPr/>
        </p:nvGrpSpPr>
        <p:grpSpPr bwMode="auto">
          <a:xfrm>
            <a:off x="1670050" y="4946650"/>
            <a:ext cx="381000" cy="381000"/>
            <a:chOff x="2078" y="1680"/>
            <a:chExt cx="1615" cy="1615"/>
          </a:xfrm>
        </p:grpSpPr>
        <p:sp>
          <p:nvSpPr>
            <p:cNvPr id="10280" name="Oval 68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endParaRPr lang="ru-RU" altLang="ru-RU" sz="1800" dirty="0">
                <a:latin typeface="Arial" charset="0"/>
              </a:endParaRPr>
            </a:p>
          </p:txBody>
        </p:sp>
        <p:sp>
          <p:nvSpPr>
            <p:cNvPr id="10281" name="Oval 69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endParaRPr lang="ru-RU" altLang="ru-RU" sz="1800" dirty="0">
                <a:latin typeface="Arial" charset="0"/>
              </a:endParaRPr>
            </a:p>
          </p:txBody>
        </p:sp>
        <p:sp>
          <p:nvSpPr>
            <p:cNvPr id="70726" name="Oval 70"/>
            <p:cNvSpPr>
              <a:spLocks noChangeArrowheads="1"/>
            </p:cNvSpPr>
            <p:nvPr/>
          </p:nvSpPr>
          <p:spPr bwMode="gray">
            <a:xfrm>
              <a:off x="2253" y="1855"/>
              <a:ext cx="1265" cy="1265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r">
                <a:defRPr/>
              </a:pPr>
              <a:endParaRPr lang="ru-RU" dirty="0">
                <a:cs typeface="+mn-cs"/>
              </a:endParaRPr>
            </a:p>
          </p:txBody>
        </p:sp>
        <p:sp>
          <p:nvSpPr>
            <p:cNvPr id="10283" name="Oval 71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21B3E1"/>
                </a:gs>
                <a:gs pos="100000">
                  <a:srgbClr val="0F5368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endParaRPr lang="ru-RU" altLang="ru-RU" sz="1800" dirty="0">
                <a:latin typeface="Arial" charset="0"/>
              </a:endParaRPr>
            </a:p>
          </p:txBody>
        </p:sp>
        <p:sp>
          <p:nvSpPr>
            <p:cNvPr id="70728" name="Oval 72"/>
            <p:cNvSpPr>
              <a:spLocks noChangeArrowheads="1"/>
            </p:cNvSpPr>
            <p:nvPr/>
          </p:nvSpPr>
          <p:spPr bwMode="gray">
            <a:xfrm>
              <a:off x="2334" y="1936"/>
              <a:ext cx="1097" cy="110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r">
                <a:defRPr/>
              </a:pPr>
              <a:endParaRPr lang="ru-RU" dirty="0">
                <a:cs typeface="+mn-cs"/>
              </a:endParaRPr>
            </a:p>
          </p:txBody>
        </p:sp>
        <p:sp>
          <p:nvSpPr>
            <p:cNvPr id="10285" name="Oval 73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21B3E1"/>
                </a:gs>
                <a:gs pos="100000">
                  <a:srgbClr val="10576D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endParaRPr lang="ru-RU" altLang="ru-RU" sz="1800" dirty="0">
                <a:latin typeface="Arial" charset="0"/>
              </a:endParaRPr>
            </a:p>
          </p:txBody>
        </p:sp>
      </p:grpSp>
      <p:grpSp>
        <p:nvGrpSpPr>
          <p:cNvPr id="10263" name="Group 74"/>
          <p:cNvGrpSpPr>
            <a:grpSpLocks/>
          </p:cNvGrpSpPr>
          <p:nvPr/>
        </p:nvGrpSpPr>
        <p:grpSpPr bwMode="auto">
          <a:xfrm>
            <a:off x="1960563" y="4003675"/>
            <a:ext cx="381000" cy="381000"/>
            <a:chOff x="2078" y="1680"/>
            <a:chExt cx="1615" cy="1615"/>
          </a:xfrm>
        </p:grpSpPr>
        <p:sp>
          <p:nvSpPr>
            <p:cNvPr id="10274" name="Oval 75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endParaRPr lang="ru-RU" altLang="ru-RU" sz="1800" dirty="0">
                <a:latin typeface="Arial" charset="0"/>
              </a:endParaRPr>
            </a:p>
          </p:txBody>
        </p:sp>
        <p:sp>
          <p:nvSpPr>
            <p:cNvPr id="10275" name="Oval 76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endParaRPr lang="ru-RU" altLang="ru-RU" sz="1800" dirty="0">
                <a:latin typeface="Arial" charset="0"/>
              </a:endParaRPr>
            </a:p>
          </p:txBody>
        </p:sp>
        <p:sp>
          <p:nvSpPr>
            <p:cNvPr id="70733" name="Oval 77"/>
            <p:cNvSpPr>
              <a:spLocks noChangeArrowheads="1"/>
            </p:cNvSpPr>
            <p:nvPr/>
          </p:nvSpPr>
          <p:spPr bwMode="gray">
            <a:xfrm>
              <a:off x="2253" y="1855"/>
              <a:ext cx="1265" cy="1265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r">
                <a:defRPr/>
              </a:pPr>
              <a:endParaRPr lang="ru-RU" dirty="0">
                <a:cs typeface="+mn-cs"/>
              </a:endParaRPr>
            </a:p>
          </p:txBody>
        </p:sp>
        <p:sp>
          <p:nvSpPr>
            <p:cNvPr id="10277" name="Oval 78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000000"/>
                </a:gs>
                <a:gs pos="100000">
                  <a:srgbClr val="8D67E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endParaRPr lang="ru-RU" altLang="ru-RU" sz="1800" dirty="0">
                <a:latin typeface="Arial" charset="0"/>
              </a:endParaRPr>
            </a:p>
          </p:txBody>
        </p:sp>
        <p:sp>
          <p:nvSpPr>
            <p:cNvPr id="70735" name="Oval 79"/>
            <p:cNvSpPr>
              <a:spLocks noChangeArrowheads="1"/>
            </p:cNvSpPr>
            <p:nvPr/>
          </p:nvSpPr>
          <p:spPr bwMode="gray">
            <a:xfrm>
              <a:off x="2334" y="1936"/>
              <a:ext cx="1097" cy="110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r">
                <a:defRPr/>
              </a:pPr>
              <a:endParaRPr lang="ru-RU" dirty="0">
                <a:cs typeface="+mn-cs"/>
              </a:endParaRPr>
            </a:p>
          </p:txBody>
        </p:sp>
        <p:sp>
          <p:nvSpPr>
            <p:cNvPr id="10279" name="Oval 80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8D67E1"/>
                </a:gs>
                <a:gs pos="100000">
                  <a:srgbClr val="45326D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endParaRPr lang="ru-RU" altLang="ru-RU" sz="1800" dirty="0">
                <a:latin typeface="Arial" charset="0"/>
              </a:endParaRPr>
            </a:p>
          </p:txBody>
        </p:sp>
      </p:grpSp>
      <p:grpSp>
        <p:nvGrpSpPr>
          <p:cNvPr id="10264" name="Group 81"/>
          <p:cNvGrpSpPr>
            <a:grpSpLocks/>
          </p:cNvGrpSpPr>
          <p:nvPr/>
        </p:nvGrpSpPr>
        <p:grpSpPr bwMode="auto">
          <a:xfrm>
            <a:off x="1081088" y="5700713"/>
            <a:ext cx="355600" cy="381000"/>
            <a:chOff x="2078" y="1680"/>
            <a:chExt cx="1615" cy="1615"/>
          </a:xfrm>
        </p:grpSpPr>
        <p:sp>
          <p:nvSpPr>
            <p:cNvPr id="10268" name="Oval 82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endParaRPr lang="ru-RU" altLang="ru-RU" sz="1800" dirty="0">
                <a:latin typeface="Arial" charset="0"/>
              </a:endParaRPr>
            </a:p>
          </p:txBody>
        </p:sp>
        <p:sp>
          <p:nvSpPr>
            <p:cNvPr id="10269" name="Oval 83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endParaRPr lang="ru-RU" altLang="ru-RU" sz="1800" dirty="0">
                <a:latin typeface="Arial" charset="0"/>
              </a:endParaRPr>
            </a:p>
          </p:txBody>
        </p:sp>
        <p:sp>
          <p:nvSpPr>
            <p:cNvPr id="70740" name="Oval 84"/>
            <p:cNvSpPr>
              <a:spLocks noChangeArrowheads="1"/>
            </p:cNvSpPr>
            <p:nvPr/>
          </p:nvSpPr>
          <p:spPr bwMode="gray">
            <a:xfrm>
              <a:off x="2251" y="1855"/>
              <a:ext cx="1262" cy="1265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r">
                <a:defRPr/>
              </a:pPr>
              <a:endParaRPr lang="ru-RU" dirty="0">
                <a:cs typeface="+mn-cs"/>
              </a:endParaRPr>
            </a:p>
          </p:txBody>
        </p:sp>
        <p:sp>
          <p:nvSpPr>
            <p:cNvPr id="10271" name="Oval 8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000000"/>
                </a:gs>
                <a:gs pos="100000">
                  <a:srgbClr val="E35E23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endParaRPr lang="ru-RU" altLang="ru-RU" sz="1800" dirty="0">
                <a:latin typeface="Arial" charset="0"/>
              </a:endParaRPr>
            </a:p>
          </p:txBody>
        </p:sp>
        <p:sp>
          <p:nvSpPr>
            <p:cNvPr id="70742" name="Oval 86"/>
            <p:cNvSpPr>
              <a:spLocks noChangeArrowheads="1"/>
            </p:cNvSpPr>
            <p:nvPr/>
          </p:nvSpPr>
          <p:spPr bwMode="gray">
            <a:xfrm>
              <a:off x="2338" y="1936"/>
              <a:ext cx="1096" cy="110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r">
                <a:defRPr/>
              </a:pPr>
              <a:endParaRPr lang="ru-RU" dirty="0">
                <a:cs typeface="+mn-cs"/>
              </a:endParaRPr>
            </a:p>
          </p:txBody>
        </p:sp>
        <p:sp>
          <p:nvSpPr>
            <p:cNvPr id="10273" name="Oval 8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E35E23"/>
                </a:gs>
                <a:gs pos="100000">
                  <a:srgbClr val="6E2E1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endParaRPr lang="ru-RU" altLang="ru-RU" sz="1800" dirty="0">
                <a:latin typeface="Arial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277938" y="1693863"/>
            <a:ext cx="6491287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uk-UA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Динаміку захисту дисертацій за період з 2003-2013 рр.</a:t>
            </a:r>
            <a:endParaRPr lang="ru-RU" b="1" dirty="0">
              <a:solidFill>
                <a:schemeClr val="tx1">
                  <a:lumMod val="50000"/>
                </a:schemeClr>
              </a:solidFill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323850" y="3300413"/>
            <a:ext cx="2005013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uk-UA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В ході</a:t>
            </a:r>
          </a:p>
          <a:p>
            <a:pPr algn="r">
              <a:defRPr/>
            </a:pPr>
            <a:r>
              <a:rPr lang="uk-UA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 дослідження</a:t>
            </a:r>
          </a:p>
          <a:p>
            <a:pPr algn="r">
              <a:defRPr/>
            </a:pPr>
            <a:r>
              <a:rPr lang="uk-UA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 було з’ясовано</a:t>
            </a:r>
            <a:r>
              <a:rPr lang="uk-UA" dirty="0">
                <a:cs typeface="+mn-cs"/>
              </a:rPr>
              <a:t>:</a:t>
            </a:r>
            <a:endParaRPr lang="ru-RU" dirty="0">
              <a:cs typeface="+mn-cs"/>
            </a:endParaRPr>
          </a:p>
        </p:txBody>
      </p:sp>
      <p:sp>
        <p:nvSpPr>
          <p:cNvPr id="47" name="Заголовок 1"/>
          <p:cNvSpPr>
            <a:spLocks noGrp="1"/>
          </p:cNvSpPr>
          <p:nvPr>
            <p:ph type="title"/>
          </p:nvPr>
        </p:nvSpPr>
        <p:spPr>
          <a:xfrm>
            <a:off x="449263" y="158750"/>
            <a:ext cx="8229600" cy="563563"/>
          </a:xfrm>
        </p:spPr>
        <p:txBody>
          <a:bodyPr/>
          <a:lstStyle/>
          <a:p>
            <a:pPr algn="ctr" eaLnBrk="1" hangingPunct="1">
              <a:defRPr/>
            </a:pPr>
            <a:r>
              <a:rPr lang="uk-UA" sz="2000" b="1" dirty="0">
                <a:solidFill>
                  <a:schemeClr val="tx2">
                    <a:lumMod val="95000"/>
                    <a:lumOff val="5000"/>
                  </a:schemeClr>
                </a:solidFill>
              </a:rPr>
              <a:t>А</a:t>
            </a:r>
            <a:r>
              <a:rPr lang="uk-UA" sz="2000" b="1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наліз </a:t>
            </a:r>
            <a:r>
              <a:rPr lang="uk-UA" sz="2000" b="1" dirty="0">
                <a:solidFill>
                  <a:schemeClr val="tx2">
                    <a:lumMod val="95000"/>
                    <a:lumOff val="5000"/>
                  </a:schemeClr>
                </a:solidFill>
              </a:rPr>
              <a:t>авторефератів кандидатських дисертацій за період з 2003 по 2013 </a:t>
            </a:r>
            <a:r>
              <a:rPr lang="uk-UA" sz="2000" b="1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рр</a:t>
            </a:r>
            <a:r>
              <a:rPr lang="uk-UA" sz="2000" b="1" dirty="0">
                <a:solidFill>
                  <a:schemeClr val="tx2">
                    <a:lumMod val="95000"/>
                    <a:lumOff val="5000"/>
                  </a:schemeClr>
                </a:solidFill>
              </a:rPr>
              <a:t>., що знаходяться в фонді Наукової бібліотеки </a:t>
            </a:r>
            <a:r>
              <a:rPr lang="uk-UA" sz="2000" b="1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НУК</a:t>
            </a:r>
            <a:endParaRPr lang="ru-RU" sz="2000" b="1" dirty="0">
              <a:solidFill>
                <a:schemeClr val="tx2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98538"/>
            <a:ext cx="9001125" cy="523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Group 3"/>
          <p:cNvGrpSpPr>
            <a:grpSpLocks/>
          </p:cNvGrpSpPr>
          <p:nvPr/>
        </p:nvGrpSpPr>
        <p:grpSpPr bwMode="auto">
          <a:xfrm>
            <a:off x="668338" y="1268413"/>
            <a:ext cx="7705725" cy="4681537"/>
            <a:chOff x="315" y="854"/>
            <a:chExt cx="5339" cy="2698"/>
          </a:xfrm>
        </p:grpSpPr>
        <p:sp>
          <p:nvSpPr>
            <p:cNvPr id="97285" name="AutoShape 5"/>
            <p:cNvSpPr>
              <a:spLocks noChangeArrowheads="1"/>
            </p:cNvSpPr>
            <p:nvPr/>
          </p:nvSpPr>
          <p:spPr bwMode="gray">
            <a:xfrm>
              <a:off x="2015" y="1728"/>
              <a:ext cx="3639" cy="1824"/>
            </a:xfrm>
            <a:prstGeom prst="chevron">
              <a:avLst>
                <a:gd name="adj" fmla="val 17842"/>
              </a:avLst>
            </a:prstGeom>
            <a:solidFill>
              <a:srgbClr val="F0D1FF"/>
            </a:solidFill>
            <a:ln w="38100">
              <a:solidFill>
                <a:schemeClr val="tx1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>
              <a:outerShdw dist="109250" dir="3267739" algn="ctr" rotWithShape="0">
                <a:srgbClr val="333333">
                  <a:alpha val="50000"/>
                </a:srgbClr>
              </a:outerShdw>
            </a:effectLst>
          </p:spPr>
          <p:txBody>
            <a:bodyPr anchor="ctr">
              <a:spAutoFit/>
            </a:bodyPr>
            <a:lstStyle/>
            <a:p>
              <a:pPr algn="r">
                <a:defRPr/>
              </a:pPr>
              <a:endParaRPr lang="ru-RU" dirty="0">
                <a:cs typeface="+mn-cs"/>
              </a:endParaRPr>
            </a:p>
          </p:txBody>
        </p:sp>
        <p:sp>
          <p:nvSpPr>
            <p:cNvPr id="97286" name="AutoShape 6"/>
            <p:cNvSpPr>
              <a:spLocks noChangeArrowheads="1"/>
            </p:cNvSpPr>
            <p:nvPr/>
          </p:nvSpPr>
          <p:spPr bwMode="gray">
            <a:xfrm>
              <a:off x="528" y="1728"/>
              <a:ext cx="2781" cy="1824"/>
            </a:xfrm>
            <a:prstGeom prst="chevron">
              <a:avLst>
                <a:gd name="adj" fmla="val 17842"/>
              </a:avLst>
            </a:prstGeom>
            <a:solidFill>
              <a:schemeClr val="tx1">
                <a:lumMod val="40000"/>
                <a:lumOff val="60000"/>
              </a:schemeClr>
            </a:solidFill>
            <a:ln w="38100">
              <a:solidFill>
                <a:srgbClr val="E4AFFF"/>
              </a:solidFill>
              <a:miter lim="800000"/>
              <a:headEnd/>
              <a:tailEnd/>
            </a:ln>
            <a:effectLst>
              <a:outerShdw dist="109250" dir="3267739" algn="ctr" rotWithShape="0">
                <a:srgbClr val="333333">
                  <a:alpha val="50000"/>
                </a:srgbClr>
              </a:outerShdw>
            </a:effectLst>
          </p:spPr>
          <p:txBody>
            <a:bodyPr anchor="ctr">
              <a:spAutoFit/>
            </a:bodyPr>
            <a:lstStyle/>
            <a:p>
              <a:pPr algn="r">
                <a:defRPr/>
              </a:pPr>
              <a:endParaRPr lang="ru-RU" dirty="0">
                <a:cs typeface="+mn-cs"/>
              </a:endParaRPr>
            </a:p>
          </p:txBody>
        </p:sp>
        <p:sp>
          <p:nvSpPr>
            <p:cNvPr id="97288" name="AutoShape 8"/>
            <p:cNvSpPr>
              <a:spLocks noChangeArrowheads="1"/>
            </p:cNvSpPr>
            <p:nvPr/>
          </p:nvSpPr>
          <p:spPr bwMode="gray">
            <a:xfrm>
              <a:off x="315" y="854"/>
              <a:ext cx="5339" cy="581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20000"/>
                <a:lumOff val="80000"/>
              </a:schemeClr>
            </a:solidFill>
            <a:ln w="38100" algn="ctr">
              <a:solidFill>
                <a:schemeClr val="tx1">
                  <a:lumMod val="50000"/>
                </a:schemeClr>
              </a:solidFill>
              <a:round/>
              <a:headEnd/>
              <a:tailEnd/>
            </a:ln>
            <a:effectLst>
              <a:glow rad="63500">
                <a:schemeClr val="accent4">
                  <a:satMod val="175000"/>
                  <a:alpha val="40000"/>
                </a:schemeClr>
              </a:glow>
              <a:outerShdw dist="63500" dir="3187806" algn="ctr" rotWithShape="0">
                <a:srgbClr val="001D3A"/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en-US" altLang="ru-RU" sz="2000" b="1" dirty="0">
                <a:solidFill>
                  <a:schemeClr val="bg1"/>
                </a:solidFill>
                <a:cs typeface="+mn-cs"/>
              </a:endParaRPr>
            </a:p>
          </p:txBody>
        </p:sp>
      </p:grpSp>
      <p:sp>
        <p:nvSpPr>
          <p:cNvPr id="12291" name="Прямоугольник 1"/>
          <p:cNvSpPr>
            <a:spLocks noChangeArrowheads="1"/>
          </p:cNvSpPr>
          <p:nvPr/>
        </p:nvSpPr>
        <p:spPr bwMode="auto">
          <a:xfrm>
            <a:off x="1281113" y="1465263"/>
            <a:ext cx="64801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uk-UA" altLang="ru-RU" sz="2000" b="1" dirty="0">
                <a:solidFill>
                  <a:schemeClr val="tx1">
                    <a:lumMod val="50000"/>
                  </a:schemeClr>
                </a:solidFill>
                <a:latin typeface="Arial" charset="0"/>
              </a:rPr>
              <a:t>Основні критерії для формалізованої оцінки продуктивності наукової роботи дисертанта</a:t>
            </a:r>
            <a:endParaRPr lang="ru-RU" altLang="ru-RU" sz="2000" dirty="0">
              <a:solidFill>
                <a:schemeClr val="tx1">
                  <a:lumMod val="50000"/>
                </a:schemeClr>
              </a:solidFill>
              <a:latin typeface="Arial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76375" y="3068638"/>
            <a:ext cx="2879725" cy="19399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Наявність статей у провідних рецензованих українських і зарубіжних наукових журналах і виданнях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038725" y="3084513"/>
            <a:ext cx="2808288" cy="16303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Участь у міжнародних та всеукраїнських наукових конференціях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96752"/>
            <a:ext cx="8496944" cy="5171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Group 3"/>
          <p:cNvGrpSpPr>
            <a:grpSpLocks/>
          </p:cNvGrpSpPr>
          <p:nvPr/>
        </p:nvGrpSpPr>
        <p:grpSpPr bwMode="auto">
          <a:xfrm>
            <a:off x="203200" y="1025525"/>
            <a:ext cx="8707438" cy="5167313"/>
            <a:chOff x="236" y="847"/>
            <a:chExt cx="5093" cy="3097"/>
          </a:xfrm>
        </p:grpSpPr>
        <p:sp>
          <p:nvSpPr>
            <p:cNvPr id="74758" name="AutoShape 6"/>
            <p:cNvSpPr>
              <a:spLocks noChangeArrowheads="1"/>
            </p:cNvSpPr>
            <p:nvPr/>
          </p:nvSpPr>
          <p:spPr bwMode="gray">
            <a:xfrm>
              <a:off x="2180" y="1460"/>
              <a:ext cx="1329" cy="727"/>
            </a:xfrm>
            <a:prstGeom prst="can">
              <a:avLst>
                <a:gd name="adj" fmla="val 25000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r">
                <a:defRPr/>
              </a:pPr>
              <a:endParaRPr lang="ru-RU" dirty="0">
                <a:cs typeface="+mn-cs"/>
              </a:endParaRPr>
            </a:p>
          </p:txBody>
        </p:sp>
        <p:sp>
          <p:nvSpPr>
            <p:cNvPr id="74762" name="AutoShape 10"/>
            <p:cNvSpPr>
              <a:spLocks noChangeArrowheads="1"/>
            </p:cNvSpPr>
            <p:nvPr/>
          </p:nvSpPr>
          <p:spPr bwMode="gray">
            <a:xfrm>
              <a:off x="1892" y="1477"/>
              <a:ext cx="251" cy="758"/>
            </a:xfrm>
            <a:prstGeom prst="leftArrow">
              <a:avLst>
                <a:gd name="adj1" fmla="val 65583"/>
                <a:gd name="adj2" fmla="val 67522"/>
              </a:avLst>
            </a:prstGeom>
            <a:gradFill flip="none" rotWithShape="1">
              <a:gsLst>
                <a:gs pos="0">
                  <a:schemeClr val="tx1">
                    <a:lumMod val="75000"/>
                  </a:schemeClr>
                </a:gs>
                <a:gs pos="85425">
                  <a:srgbClr val="0075D6"/>
                </a:gs>
                <a:gs pos="4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lin ang="5400000" scaled="0"/>
              <a:tileRect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glow rad="63500">
                <a:schemeClr val="accent4">
                  <a:satMod val="175000"/>
                  <a:alpha val="40000"/>
                </a:schemeClr>
              </a:glow>
              <a:outerShdw dist="35921" dir="2700000" algn="ctr" rotWithShape="0">
                <a:schemeClr val="bg2"/>
              </a:outerShdw>
            </a:effectLst>
            <a:extLst/>
          </p:spPr>
          <p:txBody>
            <a:bodyPr wrap="none" anchor="ctr"/>
            <a:lstStyle/>
            <a:p>
              <a:pPr algn="r">
                <a:defRPr/>
              </a:pPr>
              <a:endParaRPr lang="ru-RU" dirty="0">
                <a:cs typeface="+mn-cs"/>
              </a:endParaRPr>
            </a:p>
          </p:txBody>
        </p:sp>
        <p:sp>
          <p:nvSpPr>
            <p:cNvPr id="14362" name="AutoShape 11"/>
            <p:cNvSpPr>
              <a:spLocks noChangeArrowheads="1"/>
            </p:cNvSpPr>
            <p:nvPr/>
          </p:nvSpPr>
          <p:spPr bwMode="auto">
            <a:xfrm>
              <a:off x="236" y="1351"/>
              <a:ext cx="1630" cy="1768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chemeClr val="tx2"/>
                      </a:gs>
                      <a:gs pos="100000">
                        <a:srgbClr val="838383"/>
                      </a:gs>
                    </a:gsLst>
                    <a:lin ang="5400000" scaled="1"/>
                  </a:gra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ru-RU" altLang="ru-RU" sz="1800" dirty="0"/>
            </a:p>
          </p:txBody>
        </p:sp>
        <p:sp>
          <p:nvSpPr>
            <p:cNvPr id="14363" name="AutoShape 13"/>
            <p:cNvSpPr>
              <a:spLocks noChangeArrowheads="1"/>
            </p:cNvSpPr>
            <p:nvPr/>
          </p:nvSpPr>
          <p:spPr bwMode="auto">
            <a:xfrm>
              <a:off x="3789" y="2402"/>
              <a:ext cx="1540" cy="1542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chemeClr val="tx2"/>
                      </a:gs>
                      <a:gs pos="100000">
                        <a:srgbClr val="838383"/>
                      </a:gs>
                    </a:gsLst>
                    <a:lin ang="5400000" scaled="1"/>
                  </a:gra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ru-RU" altLang="ru-RU" sz="1800" dirty="0"/>
            </a:p>
          </p:txBody>
        </p:sp>
        <p:sp>
          <p:nvSpPr>
            <p:cNvPr id="14364" name="AutoShape 16"/>
            <p:cNvSpPr>
              <a:spLocks noChangeArrowheads="1"/>
            </p:cNvSpPr>
            <p:nvPr/>
          </p:nvSpPr>
          <p:spPr bwMode="gray">
            <a:xfrm>
              <a:off x="643" y="847"/>
              <a:ext cx="4319" cy="384"/>
            </a:xfrm>
            <a:prstGeom prst="can">
              <a:avLst>
                <a:gd name="adj" fmla="val 27866"/>
              </a:avLst>
            </a:prstGeom>
            <a:gradFill rotWithShape="1">
              <a:gsLst>
                <a:gs pos="0">
                  <a:srgbClr val="869BFF"/>
                </a:gs>
                <a:gs pos="50000">
                  <a:srgbClr val="B6C1FF"/>
                </a:gs>
                <a:gs pos="100000">
                  <a:srgbClr val="DBE0FF"/>
                </a:gs>
              </a:gsLst>
              <a:lin ang="27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endParaRPr lang="ru-RU" altLang="ru-RU" sz="1800" dirty="0">
                <a:latin typeface="Arial" charset="0"/>
              </a:endParaRPr>
            </a:p>
          </p:txBody>
        </p:sp>
        <p:sp>
          <p:nvSpPr>
            <p:cNvPr id="14365" name="Text Box 20"/>
            <p:cNvSpPr txBox="1">
              <a:spLocks noChangeArrowheads="1"/>
            </p:cNvSpPr>
            <p:nvPr/>
          </p:nvSpPr>
          <p:spPr bwMode="gray">
            <a:xfrm>
              <a:off x="2604" y="3459"/>
              <a:ext cx="446" cy="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ru-RU" sz="1800" b="1" dirty="0">
                  <a:solidFill>
                    <a:schemeClr val="bg1"/>
                  </a:solidFill>
                  <a:latin typeface="Arial" charset="0"/>
                </a:rPr>
                <a:t>Text</a:t>
              </a:r>
            </a:p>
          </p:txBody>
        </p:sp>
      </p:grpSp>
      <p:sp>
        <p:nvSpPr>
          <p:cNvPr id="7" name="Прямоугольник 6"/>
          <p:cNvSpPr/>
          <p:nvPr/>
        </p:nvSpPr>
        <p:spPr>
          <a:xfrm>
            <a:off x="3597275" y="2457450"/>
            <a:ext cx="2132013" cy="6461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uk-UA" b="1" dirty="0" smtClean="0">
                <a:solidFill>
                  <a:schemeClr val="tx1">
                    <a:lumMod val="50000"/>
                  </a:schemeClr>
                </a:solidFill>
                <a:cs typeface="+mn-cs"/>
              </a:rPr>
              <a:t>Природничі </a:t>
            </a:r>
            <a:r>
              <a:rPr lang="uk-UA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та</a:t>
            </a:r>
          </a:p>
          <a:p>
            <a:pPr algn="ctr">
              <a:defRPr/>
            </a:pPr>
            <a:r>
              <a:rPr lang="uk-UA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 прикладні науки</a:t>
            </a:r>
            <a:endParaRPr lang="ru-RU" dirty="0">
              <a:cs typeface="+mn-cs"/>
            </a:endParaRPr>
          </a:p>
        </p:txBody>
      </p:sp>
      <p:sp>
        <p:nvSpPr>
          <p:cNvPr id="30" name="AutoShape 6"/>
          <p:cNvSpPr>
            <a:spLocks noChangeArrowheads="1"/>
          </p:cNvSpPr>
          <p:nvPr/>
        </p:nvSpPr>
        <p:spPr bwMode="gray">
          <a:xfrm>
            <a:off x="3463925" y="3648075"/>
            <a:ext cx="2271713" cy="1244600"/>
          </a:xfrm>
          <a:prstGeom prst="can">
            <a:avLst>
              <a:gd name="adj" fmla="val 25000"/>
            </a:avLst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uk-UA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Суспільні та</a:t>
            </a:r>
          </a:p>
          <a:p>
            <a:pPr algn="ctr">
              <a:defRPr/>
            </a:pPr>
            <a:r>
              <a:rPr lang="uk-UA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 гуманітарні науки</a:t>
            </a:r>
            <a:endParaRPr lang="ru-RU" dirty="0">
              <a:solidFill>
                <a:schemeClr val="tx1">
                  <a:lumMod val="50000"/>
                </a:schemeClr>
              </a:solidFill>
              <a:cs typeface="+mn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61938" y="2139950"/>
            <a:ext cx="2670175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uk-UA" b="1" dirty="0">
                <a:solidFill>
                  <a:schemeClr val="tx2">
                    <a:lumMod val="95000"/>
                    <a:lumOff val="5000"/>
                  </a:schemeClr>
                </a:solidFill>
                <a:cs typeface="+mn-cs"/>
              </a:rPr>
              <a:t>● фізико-математичні</a:t>
            </a:r>
            <a:endParaRPr lang="ru-RU" b="1" dirty="0"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3200" y="2597150"/>
            <a:ext cx="2306638" cy="3683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uk-UA" b="1" dirty="0">
                <a:solidFill>
                  <a:schemeClr val="tx2">
                    <a:lumMod val="95000"/>
                    <a:lumOff val="5000"/>
                  </a:schemeClr>
                </a:solidFill>
                <a:cs typeface="+mn-cs"/>
              </a:rPr>
              <a:t>● машинобудівні</a:t>
            </a:r>
            <a:endParaRPr lang="ru-RU" b="1" dirty="0">
              <a:cs typeface="+mn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14325" y="3076575"/>
            <a:ext cx="1546225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uk-UA" b="1" dirty="0">
                <a:solidFill>
                  <a:schemeClr val="tx2">
                    <a:lumMod val="95000"/>
                    <a:lumOff val="5000"/>
                  </a:schemeClr>
                </a:solidFill>
                <a:cs typeface="+mn-cs"/>
              </a:rPr>
              <a:t>● екологічні</a:t>
            </a:r>
            <a:endParaRPr lang="ru-RU" b="1" dirty="0"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2700" y="3535363"/>
            <a:ext cx="2393950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uk-UA" b="1" dirty="0">
                <a:solidFill>
                  <a:schemeClr val="tx2">
                    <a:lumMod val="95000"/>
                    <a:lumOff val="5000"/>
                  </a:schemeClr>
                </a:solidFill>
                <a:cs typeface="+mn-cs"/>
              </a:rPr>
              <a:t>● комп'ютерні</a:t>
            </a:r>
          </a:p>
          <a:p>
            <a:pPr algn="ctr">
              <a:defRPr/>
            </a:pPr>
            <a:r>
              <a:rPr lang="uk-UA" b="1" dirty="0">
                <a:solidFill>
                  <a:schemeClr val="tx2">
                    <a:lumMod val="95000"/>
                    <a:lumOff val="5000"/>
                  </a:schemeClr>
                </a:solidFill>
                <a:cs typeface="+mn-cs"/>
              </a:rPr>
              <a:t> </a:t>
            </a:r>
            <a:r>
              <a:rPr lang="uk-UA" b="1" dirty="0" smtClean="0">
                <a:solidFill>
                  <a:schemeClr val="tx2">
                    <a:lumMod val="95000"/>
                    <a:lumOff val="5000"/>
                  </a:schemeClr>
                </a:solidFill>
                <a:cs typeface="+mn-cs"/>
              </a:rPr>
              <a:t>спеціальності</a:t>
            </a:r>
            <a:endParaRPr lang="ru-RU" b="1" dirty="0"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91532" y="4161393"/>
            <a:ext cx="1015021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uk-UA" b="1" dirty="0" smtClean="0">
                <a:solidFill>
                  <a:schemeClr val="tx2">
                    <a:lumMod val="95000"/>
                    <a:lumOff val="5000"/>
                  </a:schemeClr>
                </a:solidFill>
                <a:cs typeface="+mn-cs"/>
              </a:rPr>
              <a:t> </a:t>
            </a:r>
            <a:r>
              <a:rPr lang="uk-UA" b="1" dirty="0">
                <a:solidFill>
                  <a:schemeClr val="tx2">
                    <a:lumMod val="95000"/>
                    <a:lumOff val="5000"/>
                  </a:schemeClr>
                </a:solidFill>
                <a:cs typeface="+mn-cs"/>
              </a:rPr>
              <a:t>та </a:t>
            </a:r>
            <a:r>
              <a:rPr lang="uk-UA" b="1" dirty="0" smtClean="0">
                <a:solidFill>
                  <a:schemeClr val="tx2">
                    <a:lumMod val="95000"/>
                    <a:lumOff val="5000"/>
                  </a:schemeClr>
                </a:solidFill>
                <a:cs typeface="+mn-cs"/>
              </a:rPr>
              <a:t>інші</a:t>
            </a:r>
            <a:endParaRPr lang="ru-RU" b="1" dirty="0">
              <a:solidFill>
                <a:schemeClr val="tx2">
                  <a:lumMod val="95000"/>
                  <a:lumOff val="5000"/>
                </a:schemeClr>
              </a:solidFill>
              <a:cs typeface="+mn-cs"/>
            </a:endParaRPr>
          </a:p>
        </p:txBody>
      </p:sp>
      <p:sp>
        <p:nvSpPr>
          <p:cNvPr id="44" name="AutoShape 10"/>
          <p:cNvSpPr>
            <a:spLocks noChangeArrowheads="1"/>
          </p:cNvSpPr>
          <p:nvPr/>
        </p:nvSpPr>
        <p:spPr bwMode="gray">
          <a:xfrm rot="10800000">
            <a:off x="5799587" y="3647609"/>
            <a:ext cx="401780" cy="1264815"/>
          </a:xfrm>
          <a:prstGeom prst="leftArrow">
            <a:avLst>
              <a:gd name="adj1" fmla="val 65583"/>
              <a:gd name="adj2" fmla="val 67522"/>
            </a:avLst>
          </a:prstGeom>
          <a:gradFill flip="none" rotWithShape="1">
            <a:gsLst>
              <a:gs pos="0">
                <a:schemeClr val="tx1">
                  <a:lumMod val="75000"/>
                </a:schemeClr>
              </a:gs>
              <a:gs pos="85425">
                <a:srgbClr val="0075D6"/>
              </a:gs>
              <a:gs pos="4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glow rad="635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/>
        </p:spPr>
        <p:txBody>
          <a:bodyPr wrap="none" anchor="ctr"/>
          <a:lstStyle/>
          <a:p>
            <a:pPr algn="r">
              <a:defRPr/>
            </a:pPr>
            <a:endParaRPr lang="ru-RU" dirty="0">
              <a:cs typeface="+mn-cs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492875" y="3822700"/>
            <a:ext cx="1466850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uk-UA" b="1" dirty="0">
                <a:solidFill>
                  <a:schemeClr val="tx2">
                    <a:lumMod val="95000"/>
                    <a:lumOff val="5000"/>
                  </a:schemeClr>
                </a:solidFill>
                <a:cs typeface="+mn-cs"/>
              </a:rPr>
              <a:t>● політичні</a:t>
            </a:r>
            <a:endParaRPr lang="ru-RU" b="1" dirty="0">
              <a:solidFill>
                <a:schemeClr val="tx2">
                  <a:lumMod val="95000"/>
                  <a:lumOff val="5000"/>
                </a:schemeClr>
              </a:solidFill>
              <a:cs typeface="+mn-cs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480175" y="4162425"/>
            <a:ext cx="1782763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uk-UA" b="1" dirty="0">
                <a:solidFill>
                  <a:schemeClr val="tx2">
                    <a:lumMod val="95000"/>
                    <a:lumOff val="5000"/>
                  </a:schemeClr>
                </a:solidFill>
                <a:cs typeface="+mn-cs"/>
              </a:rPr>
              <a:t>● соціологічні</a:t>
            </a:r>
            <a:endParaRPr lang="ru-RU" b="1" dirty="0">
              <a:solidFill>
                <a:schemeClr val="tx2">
                  <a:lumMod val="95000"/>
                  <a:lumOff val="5000"/>
                </a:schemeClr>
              </a:solidFill>
              <a:cs typeface="+mn-cs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516688" y="4543425"/>
            <a:ext cx="1855787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uk-UA" b="1" dirty="0">
                <a:solidFill>
                  <a:schemeClr val="tx2">
                    <a:lumMod val="95000"/>
                    <a:lumOff val="5000"/>
                  </a:schemeClr>
                </a:solidFill>
                <a:cs typeface="+mn-cs"/>
              </a:rPr>
              <a:t>● філософські</a:t>
            </a:r>
            <a:endParaRPr lang="ru-RU" b="1" dirty="0">
              <a:solidFill>
                <a:schemeClr val="tx2">
                  <a:lumMod val="95000"/>
                  <a:lumOff val="5000"/>
                </a:schemeClr>
              </a:solidFill>
              <a:cs typeface="+mn-cs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480175" y="4932363"/>
            <a:ext cx="1716088" cy="369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uk-UA" b="1" dirty="0">
                <a:solidFill>
                  <a:schemeClr val="tx2">
                    <a:lumMod val="95000"/>
                    <a:lumOff val="5000"/>
                  </a:schemeClr>
                </a:solidFill>
                <a:cs typeface="+mn-cs"/>
              </a:rPr>
              <a:t>● філологічні</a:t>
            </a:r>
            <a:endParaRPr lang="ru-RU" b="1" dirty="0">
              <a:solidFill>
                <a:schemeClr val="tx2">
                  <a:lumMod val="95000"/>
                  <a:lumOff val="5000"/>
                </a:schemeClr>
              </a:solidFill>
              <a:cs typeface="+mn-cs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530975" y="5640388"/>
            <a:ext cx="1560513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uk-UA" dirty="0">
                <a:solidFill>
                  <a:schemeClr val="tx2">
                    <a:lumMod val="95000"/>
                    <a:lumOff val="5000"/>
                  </a:schemeClr>
                </a:solidFill>
                <a:cs typeface="+mn-cs"/>
              </a:rPr>
              <a:t>●</a:t>
            </a:r>
            <a:r>
              <a:rPr lang="uk-UA" b="1" dirty="0">
                <a:solidFill>
                  <a:schemeClr val="tx2">
                    <a:lumMod val="95000"/>
                    <a:lumOff val="5000"/>
                  </a:schemeClr>
                </a:solidFill>
                <a:cs typeface="+mn-cs"/>
              </a:rPr>
              <a:t> юридичні </a:t>
            </a:r>
            <a:endParaRPr lang="ru-RU" b="1" dirty="0">
              <a:solidFill>
                <a:schemeClr val="tx2">
                  <a:lumMod val="95000"/>
                  <a:lumOff val="5000"/>
                </a:schemeClr>
              </a:solidFill>
              <a:cs typeface="+mn-cs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6500813" y="5270500"/>
            <a:ext cx="1622425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uk-UA" b="1" dirty="0">
                <a:solidFill>
                  <a:schemeClr val="tx2">
                    <a:lumMod val="95000"/>
                    <a:lumOff val="5000"/>
                  </a:schemeClr>
                </a:solidFill>
                <a:cs typeface="+mn-cs"/>
              </a:rPr>
              <a:t>● економічні</a:t>
            </a:r>
            <a:endParaRPr lang="ru-RU" b="1" dirty="0">
              <a:solidFill>
                <a:schemeClr val="tx2">
                  <a:lumMod val="95000"/>
                  <a:lumOff val="5000"/>
                </a:schemeClr>
              </a:solidFill>
              <a:cs typeface="+mn-cs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60413" y="1249363"/>
            <a:ext cx="7440612" cy="369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uk-UA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Активність публікацій дисертантів за двома напрямками.</a:t>
            </a:r>
            <a:r>
              <a:rPr lang="uk-UA" dirty="0">
                <a:cs typeface="+mn-cs"/>
              </a:rPr>
              <a:t> </a:t>
            </a:r>
            <a:endParaRPr lang="ru-RU" dirty="0"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Прямоугольник 3"/>
          <p:cNvSpPr>
            <a:spLocks noChangeArrowheads="1"/>
          </p:cNvSpPr>
          <p:nvPr/>
        </p:nvSpPr>
        <p:spPr bwMode="auto">
          <a:xfrm>
            <a:off x="209550" y="981075"/>
            <a:ext cx="84963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uk-UA" altLang="ru-RU" sz="2400" b="1" dirty="0">
                <a:solidFill>
                  <a:schemeClr val="tx1">
                    <a:lumMod val="50000"/>
                  </a:schemeClr>
                </a:solidFill>
                <a:latin typeface="+mj-lt"/>
              </a:rPr>
              <a:t>Порівняльна діаграма кількості дисертацій </a:t>
            </a:r>
            <a:endParaRPr lang="uk-UA" altLang="ru-RU" sz="2400" b="1" dirty="0" smtClean="0">
              <a:solidFill>
                <a:schemeClr val="tx1">
                  <a:lumMod val="50000"/>
                </a:schemeClr>
              </a:solidFill>
              <a:latin typeface="+mj-lt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uk-UA" altLang="ru-RU" sz="2400" b="1" dirty="0" smtClean="0">
                <a:solidFill>
                  <a:schemeClr val="tx1">
                    <a:lumMod val="50000"/>
                  </a:schemeClr>
                </a:solidFill>
                <a:latin typeface="+mj-lt"/>
              </a:rPr>
              <a:t>за </a:t>
            </a:r>
            <a:r>
              <a:rPr lang="uk-UA" sz="2400" b="1" dirty="0" smtClean="0">
                <a:solidFill>
                  <a:schemeClr val="tx1">
                    <a:lumMod val="50000"/>
                  </a:schemeClr>
                </a:solidFill>
                <a:latin typeface="+mj-lt"/>
              </a:rPr>
              <a:t>період  </a:t>
            </a:r>
            <a:r>
              <a:rPr lang="uk-UA" sz="2400" b="1" dirty="0">
                <a:solidFill>
                  <a:schemeClr val="tx1">
                    <a:lumMod val="50000"/>
                  </a:schemeClr>
                </a:solidFill>
                <a:latin typeface="+mj-lt"/>
              </a:rPr>
              <a:t>2003</a:t>
            </a:r>
            <a:r>
              <a:rPr lang="en-US" sz="2400" b="1" dirty="0">
                <a:solidFill>
                  <a:schemeClr val="tx1">
                    <a:lumMod val="50000"/>
                  </a:schemeClr>
                </a:solidFill>
                <a:latin typeface="+mj-lt"/>
              </a:rPr>
              <a:t> </a:t>
            </a:r>
            <a:r>
              <a:rPr lang="uk-UA" sz="2400" b="1" dirty="0">
                <a:solidFill>
                  <a:schemeClr val="tx1">
                    <a:lumMod val="50000"/>
                  </a:schemeClr>
                </a:solidFill>
                <a:latin typeface="+mj-lt"/>
              </a:rPr>
              <a:t>- </a:t>
            </a:r>
            <a:r>
              <a:rPr lang="uk-UA" sz="2400" b="1" dirty="0" smtClean="0">
                <a:solidFill>
                  <a:schemeClr val="tx1">
                    <a:lumMod val="50000"/>
                  </a:schemeClr>
                </a:solidFill>
                <a:latin typeface="+mj-lt"/>
              </a:rPr>
              <a:t>2013рр.</a:t>
            </a:r>
            <a:endParaRPr lang="ru-RU" altLang="ru-RU" sz="2400" b="1" dirty="0">
              <a:solidFill>
                <a:schemeClr val="tx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2667620"/>
              </p:ext>
            </p:extLst>
          </p:nvPr>
        </p:nvGraphicFramePr>
        <p:xfrm>
          <a:off x="395536" y="1556792"/>
          <a:ext cx="8310314" cy="49685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35" name="Диаграмма" r:id="rId3" imgW="5486278" imgH="3200333" progId="Excel.Chart.8">
                  <p:embed/>
                </p:oleObj>
              </mc:Choice>
              <mc:Fallback>
                <p:oleObj name="Диаграмма" r:id="rId3" imgW="5486278" imgH="3200333" progId="Excel.Chart.8">
                  <p:embed/>
                  <p:pic>
                    <p:nvPicPr>
                      <p:cNvPr id="0" name="Object 4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1556792"/>
                        <a:ext cx="8310314" cy="496855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3200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401638" y="908050"/>
            <a:ext cx="9612313" cy="563563"/>
          </a:xfrm>
        </p:spPr>
        <p:txBody>
          <a:bodyPr/>
          <a:lstStyle/>
          <a:p>
            <a:pPr eaLnBrk="1" hangingPunct="1">
              <a:defRPr/>
            </a:pPr>
            <a:r>
              <a:rPr lang="uk-UA" sz="2400" b="1" dirty="0">
                <a:solidFill>
                  <a:schemeClr val="tx1">
                    <a:lumMod val="50000"/>
                  </a:schemeClr>
                </a:solidFill>
              </a:rPr>
              <a:t>Публікаційна </a:t>
            </a:r>
            <a:r>
              <a:rPr lang="uk-UA" sz="2400" b="1" dirty="0" smtClean="0">
                <a:solidFill>
                  <a:schemeClr val="tx1">
                    <a:lumMod val="50000"/>
                  </a:schemeClr>
                </a:solidFill>
              </a:rPr>
              <a:t>активність </a:t>
            </a:r>
            <a:r>
              <a:rPr lang="uk-UA" sz="2400" b="1" dirty="0">
                <a:solidFill>
                  <a:schemeClr val="tx1">
                    <a:lumMod val="50000"/>
                  </a:schemeClr>
                </a:solidFill>
              </a:rPr>
              <a:t>за період  </a:t>
            </a:r>
            <a:r>
              <a:rPr lang="uk-UA" sz="2400" b="1" dirty="0" smtClean="0">
                <a:solidFill>
                  <a:schemeClr val="tx1">
                    <a:lumMod val="50000"/>
                  </a:schemeClr>
                </a:solidFill>
              </a:rPr>
              <a:t>2003</a:t>
            </a:r>
            <a:r>
              <a:rPr lang="en-US" sz="2400" b="1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uk-UA" sz="2400" b="1" dirty="0" smtClean="0">
                <a:solidFill>
                  <a:schemeClr val="tx1">
                    <a:lumMod val="50000"/>
                  </a:schemeClr>
                </a:solidFill>
              </a:rPr>
              <a:t>- 2013рр.</a:t>
            </a:r>
            <a:endParaRPr lang="ru-RU" sz="24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6387" name="Rectangle 5"/>
          <p:cNvSpPr>
            <a:spLocks noChangeArrowheads="1"/>
          </p:cNvSpPr>
          <p:nvPr/>
        </p:nvSpPr>
        <p:spPr bwMode="auto">
          <a:xfrm>
            <a:off x="8959850" y="-184150"/>
            <a:ext cx="18415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 dirty="0">
              <a:latin typeface="Arial" charset="0"/>
            </a:endParaRPr>
          </a:p>
        </p:txBody>
      </p:sp>
      <p:sp>
        <p:nvSpPr>
          <p:cNvPr id="16388" name="Rectangle 6"/>
          <p:cNvSpPr>
            <a:spLocks noChangeArrowheads="1"/>
          </p:cNvSpPr>
          <p:nvPr/>
        </p:nvSpPr>
        <p:spPr bwMode="auto">
          <a:xfrm>
            <a:off x="8959850" y="2540000"/>
            <a:ext cx="18415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 dirty="0">
              <a:latin typeface="Arial" charset="0"/>
            </a:endParaRPr>
          </a:p>
        </p:txBody>
      </p:sp>
      <p:pic>
        <p:nvPicPr>
          <p:cNvPr id="16389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9494" y="2349500"/>
            <a:ext cx="4225581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" y="2501900"/>
            <a:ext cx="4229100" cy="286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1" name="AutoShape 4"/>
          <p:cNvSpPr>
            <a:spLocks noChangeArrowheads="1"/>
          </p:cNvSpPr>
          <p:nvPr/>
        </p:nvSpPr>
        <p:spPr bwMode="auto">
          <a:xfrm>
            <a:off x="468313" y="1989138"/>
            <a:ext cx="4017962" cy="4103687"/>
          </a:xfrm>
          <a:prstGeom prst="roundRect">
            <a:avLst>
              <a:gd name="adj" fmla="val 4690"/>
            </a:avLst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1D08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 dirty="0">
              <a:latin typeface="Arial" charset="0"/>
            </a:endParaRPr>
          </a:p>
        </p:txBody>
      </p:sp>
      <p:sp>
        <p:nvSpPr>
          <p:cNvPr id="22" name="AutoShape 5"/>
          <p:cNvSpPr>
            <a:spLocks noChangeArrowheads="1"/>
          </p:cNvSpPr>
          <p:nvPr/>
        </p:nvSpPr>
        <p:spPr bwMode="gray">
          <a:xfrm>
            <a:off x="467544" y="1663700"/>
            <a:ext cx="4017962" cy="53181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>
                  <a:gamma/>
                  <a:shade val="46275"/>
                  <a:invGamma/>
                </a:schemeClr>
              </a:gs>
              <a:gs pos="5000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>
              <a:defRPr/>
            </a:pPr>
            <a:endParaRPr lang="ru-RU" dirty="0">
              <a:cs typeface="+mn-cs"/>
            </a:endParaRPr>
          </a:p>
        </p:txBody>
      </p:sp>
      <p:sp>
        <p:nvSpPr>
          <p:cNvPr id="16393" name="Text Box 14"/>
          <p:cNvSpPr txBox="1">
            <a:spLocks noChangeArrowheads="1"/>
          </p:cNvSpPr>
          <p:nvPr/>
        </p:nvSpPr>
        <p:spPr bwMode="gray">
          <a:xfrm>
            <a:off x="339725" y="1765300"/>
            <a:ext cx="417671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uk-UA" altLang="ru-RU" sz="1600" b="1" dirty="0" smtClean="0">
                <a:solidFill>
                  <a:schemeClr val="bg1"/>
                </a:solidFill>
                <a:latin typeface="Arial" charset="0"/>
              </a:rPr>
              <a:t>соціальні </a:t>
            </a:r>
            <a:r>
              <a:rPr lang="uk-UA" altLang="ru-RU" sz="1600" b="1" dirty="0">
                <a:solidFill>
                  <a:schemeClr val="bg1"/>
                </a:solidFill>
                <a:latin typeface="Arial" charset="0"/>
              </a:rPr>
              <a:t>та </a:t>
            </a:r>
            <a:r>
              <a:rPr lang="uk-UA" altLang="ru-RU" sz="1600" b="1" dirty="0" smtClean="0">
                <a:solidFill>
                  <a:schemeClr val="bg1"/>
                </a:solidFill>
                <a:latin typeface="Arial" charset="0"/>
              </a:rPr>
              <a:t>гуманітарні науки</a:t>
            </a:r>
            <a:endParaRPr lang="ru-RU" altLang="ru-RU" sz="16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6394" name="AutoShape 4"/>
          <p:cNvSpPr>
            <a:spLocks noChangeArrowheads="1"/>
          </p:cNvSpPr>
          <p:nvPr/>
        </p:nvSpPr>
        <p:spPr bwMode="auto">
          <a:xfrm>
            <a:off x="4716463" y="1905000"/>
            <a:ext cx="4138612" cy="4187825"/>
          </a:xfrm>
          <a:prstGeom prst="roundRect">
            <a:avLst>
              <a:gd name="adj" fmla="val 4690"/>
            </a:avLst>
          </a:prstGeom>
          <a:noFill/>
          <a:ln w="57150">
            <a:solidFill>
              <a:srgbClr val="9933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1D08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 dirty="0">
              <a:latin typeface="Arial" charset="0"/>
            </a:endParaRPr>
          </a:p>
        </p:txBody>
      </p:sp>
      <p:sp>
        <p:nvSpPr>
          <p:cNvPr id="16395" name="AutoShape 5"/>
          <p:cNvSpPr>
            <a:spLocks noChangeArrowheads="1"/>
          </p:cNvSpPr>
          <p:nvPr/>
        </p:nvSpPr>
        <p:spPr bwMode="gray">
          <a:xfrm>
            <a:off x="4721225" y="1668463"/>
            <a:ext cx="4019550" cy="531812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78319C"/>
              </a:gs>
              <a:gs pos="50000">
                <a:srgbClr val="AE4BE0"/>
              </a:gs>
              <a:gs pos="100000">
                <a:srgbClr val="D05B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 dirty="0">
              <a:latin typeface="Arial" charset="0"/>
            </a:endParaRPr>
          </a:p>
        </p:txBody>
      </p:sp>
      <p:sp>
        <p:nvSpPr>
          <p:cNvPr id="16396" name="Text Box 14"/>
          <p:cNvSpPr txBox="1">
            <a:spLocks noChangeArrowheads="1"/>
          </p:cNvSpPr>
          <p:nvPr/>
        </p:nvSpPr>
        <p:spPr bwMode="gray">
          <a:xfrm>
            <a:off x="4594299" y="1765300"/>
            <a:ext cx="4176712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uk-UA" altLang="ru-RU" sz="1600" b="1" dirty="0">
                <a:solidFill>
                  <a:schemeClr val="bg1"/>
                </a:solidFill>
                <a:latin typeface="Arial" charset="0"/>
              </a:rPr>
              <a:t>природничі </a:t>
            </a:r>
            <a:r>
              <a:rPr lang="uk-UA" altLang="ru-RU" sz="1600" b="1" dirty="0" smtClean="0">
                <a:solidFill>
                  <a:schemeClr val="bg1"/>
                </a:solidFill>
                <a:latin typeface="Arial" charset="0"/>
              </a:rPr>
              <a:t>та прикладні науки</a:t>
            </a:r>
            <a:endParaRPr lang="ru-RU" altLang="ru-RU" sz="1600" b="1" dirty="0">
              <a:solidFill>
                <a:schemeClr val="bg1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84238"/>
            <a:ext cx="8229600" cy="563562"/>
          </a:xfrm>
        </p:spPr>
        <p:txBody>
          <a:bodyPr/>
          <a:lstStyle/>
          <a:p>
            <a:pPr algn="ctr" eaLnBrk="1" hangingPunct="1">
              <a:defRPr/>
            </a:pPr>
            <a:r>
              <a:rPr lang="uk-UA" sz="2000" b="1" dirty="0">
                <a:solidFill>
                  <a:schemeClr val="tx1">
                    <a:lumMod val="50000"/>
                  </a:schemeClr>
                </a:solidFill>
              </a:rPr>
              <a:t>Порівняльна </a:t>
            </a:r>
            <a:r>
              <a:rPr lang="uk-UA" sz="2000" b="1" dirty="0" smtClean="0">
                <a:solidFill>
                  <a:schemeClr val="tx1">
                    <a:lumMod val="50000"/>
                  </a:schemeClr>
                </a:solidFill>
              </a:rPr>
              <a:t>кількість </a:t>
            </a:r>
            <a:r>
              <a:rPr lang="uk-UA" sz="2000" b="1" dirty="0">
                <a:solidFill>
                  <a:schemeClr val="tx1">
                    <a:lumMod val="50000"/>
                  </a:schemeClr>
                </a:solidFill>
              </a:rPr>
              <a:t>публікацій </a:t>
            </a:r>
            <a:r>
              <a:rPr lang="uk-UA" sz="2000" b="1" dirty="0" smtClean="0">
                <a:solidFill>
                  <a:schemeClr val="tx1">
                    <a:lumMod val="50000"/>
                  </a:schemeClr>
                </a:solidFill>
              </a:rPr>
              <a:t/>
            </a:r>
            <a:br>
              <a:rPr lang="uk-UA" sz="2000" b="1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ru-RU" sz="2000" b="1" dirty="0" smtClean="0">
                <a:solidFill>
                  <a:schemeClr val="tx1">
                    <a:lumMod val="50000"/>
                  </a:schemeClr>
                </a:solidFill>
              </a:rPr>
              <a:t>за </a:t>
            </a:r>
            <a:r>
              <a:rPr lang="ru-RU" sz="2000" b="1" dirty="0">
                <a:solidFill>
                  <a:schemeClr val="tx1">
                    <a:lumMod val="50000"/>
                  </a:schemeClr>
                </a:solidFill>
              </a:rPr>
              <a:t>період 2003-2013рр. </a:t>
            </a:r>
          </a:p>
        </p:txBody>
      </p:sp>
      <p:sp>
        <p:nvSpPr>
          <p:cNvPr id="17411" name="Rectangle 5"/>
          <p:cNvSpPr>
            <a:spLocks noChangeArrowheads="1"/>
          </p:cNvSpPr>
          <p:nvPr/>
        </p:nvSpPr>
        <p:spPr bwMode="auto">
          <a:xfrm>
            <a:off x="8959850" y="-184150"/>
            <a:ext cx="18415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 dirty="0">
              <a:latin typeface="Arial" charset="0"/>
            </a:endParaRPr>
          </a:p>
        </p:txBody>
      </p:sp>
      <p:sp>
        <p:nvSpPr>
          <p:cNvPr id="17412" name="Rectangle 6"/>
          <p:cNvSpPr>
            <a:spLocks noChangeArrowheads="1"/>
          </p:cNvSpPr>
          <p:nvPr/>
        </p:nvSpPr>
        <p:spPr bwMode="auto">
          <a:xfrm>
            <a:off x="8959850" y="2540000"/>
            <a:ext cx="18415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 dirty="0">
              <a:latin typeface="Arial" charset="0"/>
            </a:endParaRPr>
          </a:p>
        </p:txBody>
      </p:sp>
      <p:sp>
        <p:nvSpPr>
          <p:cNvPr id="17413" name="AutoShape 4"/>
          <p:cNvSpPr>
            <a:spLocks noChangeArrowheads="1"/>
          </p:cNvSpPr>
          <p:nvPr/>
        </p:nvSpPr>
        <p:spPr bwMode="auto">
          <a:xfrm>
            <a:off x="468313" y="1989138"/>
            <a:ext cx="4017962" cy="4103687"/>
          </a:xfrm>
          <a:prstGeom prst="roundRect">
            <a:avLst>
              <a:gd name="adj" fmla="val 4690"/>
            </a:avLst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1D08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 dirty="0">
              <a:latin typeface="Arial" charset="0"/>
            </a:endParaRPr>
          </a:p>
        </p:txBody>
      </p:sp>
      <p:sp>
        <p:nvSpPr>
          <p:cNvPr id="22" name="AutoShape 5"/>
          <p:cNvSpPr>
            <a:spLocks noChangeArrowheads="1"/>
          </p:cNvSpPr>
          <p:nvPr/>
        </p:nvSpPr>
        <p:spPr bwMode="gray">
          <a:xfrm>
            <a:off x="468313" y="1663700"/>
            <a:ext cx="4017962" cy="53181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>
                  <a:gamma/>
                  <a:shade val="46275"/>
                  <a:invGamma/>
                </a:schemeClr>
              </a:gs>
              <a:gs pos="5000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>
              <a:defRPr/>
            </a:pPr>
            <a:endParaRPr lang="ru-RU" dirty="0">
              <a:cs typeface="+mn-cs"/>
            </a:endParaRPr>
          </a:p>
        </p:txBody>
      </p:sp>
      <p:sp>
        <p:nvSpPr>
          <p:cNvPr id="17416" name="AutoShape 4"/>
          <p:cNvSpPr>
            <a:spLocks noChangeArrowheads="1"/>
          </p:cNvSpPr>
          <p:nvPr/>
        </p:nvSpPr>
        <p:spPr bwMode="auto">
          <a:xfrm>
            <a:off x="4716463" y="1905000"/>
            <a:ext cx="4138612" cy="4187825"/>
          </a:xfrm>
          <a:prstGeom prst="roundRect">
            <a:avLst>
              <a:gd name="adj" fmla="val 4690"/>
            </a:avLst>
          </a:prstGeom>
          <a:noFill/>
          <a:ln w="57150">
            <a:solidFill>
              <a:srgbClr val="9933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1D08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 dirty="0">
              <a:latin typeface="Arial" charset="0"/>
            </a:endParaRPr>
          </a:p>
        </p:txBody>
      </p:sp>
      <p:sp>
        <p:nvSpPr>
          <p:cNvPr id="17417" name="AutoShape 5"/>
          <p:cNvSpPr>
            <a:spLocks noChangeArrowheads="1"/>
          </p:cNvSpPr>
          <p:nvPr/>
        </p:nvSpPr>
        <p:spPr bwMode="gray">
          <a:xfrm>
            <a:off x="4721225" y="1668463"/>
            <a:ext cx="4019550" cy="531812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78319C"/>
              </a:gs>
              <a:gs pos="50000">
                <a:srgbClr val="AE4BE0"/>
              </a:gs>
              <a:gs pos="100000">
                <a:srgbClr val="D05B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 dirty="0">
              <a:latin typeface="Arial" charset="0"/>
            </a:endParaRPr>
          </a:p>
        </p:txBody>
      </p:sp>
      <p:sp>
        <p:nvSpPr>
          <p:cNvPr id="17418" name="Text Box 14"/>
          <p:cNvSpPr txBox="1">
            <a:spLocks noChangeArrowheads="1"/>
          </p:cNvSpPr>
          <p:nvPr/>
        </p:nvSpPr>
        <p:spPr bwMode="gray">
          <a:xfrm>
            <a:off x="4418013" y="1765300"/>
            <a:ext cx="4176712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uk-UA" altLang="ru-RU" sz="1600" b="1" dirty="0" smtClean="0">
                <a:solidFill>
                  <a:schemeClr val="bg1"/>
                </a:solidFill>
                <a:latin typeface="Arial" charset="0"/>
              </a:rPr>
              <a:t>природничі та прикладні науки</a:t>
            </a:r>
            <a:endParaRPr lang="ru-RU" altLang="ru-RU" sz="16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3556" y="5157191"/>
            <a:ext cx="392747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uk-UA" sz="1600" b="1" dirty="0">
                <a:solidFill>
                  <a:schemeClr val="tx1">
                    <a:lumMod val="75000"/>
                  </a:schemeClr>
                </a:solidFill>
                <a:cs typeface="+mn-cs"/>
              </a:rPr>
              <a:t>■</a:t>
            </a:r>
            <a:r>
              <a:rPr lang="uk-UA" sz="1200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 </a:t>
            </a:r>
            <a:r>
              <a:rPr lang="uk-UA" sz="1200" b="1" dirty="0">
                <a:solidFill>
                  <a:schemeClr val="tx2">
                    <a:lumMod val="95000"/>
                    <a:lumOff val="5000"/>
                  </a:schemeClr>
                </a:solidFill>
                <a:cs typeface="+mn-cs"/>
              </a:rPr>
              <a:t>Українські журнали та видання</a:t>
            </a:r>
          </a:p>
          <a:p>
            <a:pPr>
              <a:defRPr/>
            </a:pPr>
            <a:r>
              <a:rPr lang="uk-UA" sz="1600" b="1" dirty="0">
                <a:solidFill>
                  <a:srgbClr val="C00000"/>
                </a:solidFill>
                <a:cs typeface="+mn-cs"/>
              </a:rPr>
              <a:t>■</a:t>
            </a:r>
            <a:r>
              <a:rPr lang="uk-UA" sz="1600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 </a:t>
            </a:r>
            <a:r>
              <a:rPr lang="uk-UA" sz="1200" b="1" dirty="0">
                <a:solidFill>
                  <a:schemeClr val="tx2">
                    <a:lumMod val="95000"/>
                    <a:lumOff val="5000"/>
                  </a:schemeClr>
                </a:solidFill>
                <a:cs typeface="+mn-cs"/>
              </a:rPr>
              <a:t>Зарубіжні та міжнародні журнали</a:t>
            </a:r>
            <a:r>
              <a:rPr lang="uk-UA" sz="1600" b="1" dirty="0">
                <a:solidFill>
                  <a:srgbClr val="009900"/>
                </a:solidFill>
                <a:cs typeface="+mn-cs"/>
              </a:rPr>
              <a:t> </a:t>
            </a:r>
          </a:p>
          <a:p>
            <a:pPr>
              <a:defRPr/>
            </a:pPr>
            <a:r>
              <a:rPr lang="uk-UA" sz="1600" b="1" dirty="0">
                <a:solidFill>
                  <a:srgbClr val="009900"/>
                </a:solidFill>
                <a:cs typeface="+mn-cs"/>
              </a:rPr>
              <a:t>■</a:t>
            </a:r>
            <a:r>
              <a:rPr lang="uk-UA" sz="1200" b="1" dirty="0">
                <a:solidFill>
                  <a:schemeClr val="tx2">
                    <a:lumMod val="95000"/>
                    <a:lumOff val="5000"/>
                  </a:schemeClr>
                </a:solidFill>
                <a:cs typeface="+mn-cs"/>
              </a:rPr>
              <a:t> Інші</a:t>
            </a:r>
            <a:endParaRPr lang="ru-RU" sz="1200" b="1" dirty="0">
              <a:solidFill>
                <a:schemeClr val="tx2">
                  <a:lumMod val="95000"/>
                  <a:lumOff val="5000"/>
                </a:schemeClr>
              </a:solidFill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818063" y="5243513"/>
            <a:ext cx="3935412" cy="8921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uk-UA" sz="1600" b="1" dirty="0">
                <a:solidFill>
                  <a:schemeClr val="tx1">
                    <a:lumMod val="75000"/>
                  </a:schemeClr>
                </a:solidFill>
                <a:cs typeface="+mn-cs"/>
              </a:rPr>
              <a:t>■</a:t>
            </a:r>
            <a:r>
              <a:rPr lang="uk-UA" sz="1200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 </a:t>
            </a:r>
            <a:r>
              <a:rPr lang="uk-UA" sz="1200" b="1" dirty="0">
                <a:solidFill>
                  <a:schemeClr val="tx2">
                    <a:lumMod val="95000"/>
                    <a:lumOff val="5000"/>
                  </a:schemeClr>
                </a:solidFill>
                <a:cs typeface="+mn-cs"/>
              </a:rPr>
              <a:t>Українські журнали та видання</a:t>
            </a:r>
          </a:p>
          <a:p>
            <a:pPr>
              <a:defRPr/>
            </a:pPr>
            <a:r>
              <a:rPr lang="uk-UA" sz="1600" b="1" dirty="0">
                <a:solidFill>
                  <a:srgbClr val="C00000"/>
                </a:solidFill>
                <a:cs typeface="+mn-cs"/>
              </a:rPr>
              <a:t>■</a:t>
            </a:r>
            <a:r>
              <a:rPr lang="uk-UA" sz="1200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 </a:t>
            </a:r>
            <a:r>
              <a:rPr lang="uk-UA" sz="1200" b="1" dirty="0">
                <a:solidFill>
                  <a:schemeClr val="tx2">
                    <a:lumMod val="95000"/>
                    <a:lumOff val="5000"/>
                  </a:schemeClr>
                </a:solidFill>
                <a:cs typeface="+mn-cs"/>
              </a:rPr>
              <a:t>Зарубіжні та міжнародні журнали</a:t>
            </a:r>
          </a:p>
          <a:p>
            <a:pPr>
              <a:defRPr/>
            </a:pPr>
            <a:r>
              <a:rPr lang="uk-UA" sz="1600" dirty="0">
                <a:solidFill>
                  <a:srgbClr val="009900"/>
                </a:solidFill>
                <a:cs typeface="+mn-cs"/>
              </a:rPr>
              <a:t>■</a:t>
            </a:r>
            <a:r>
              <a:rPr lang="uk-UA" sz="2000" dirty="0">
                <a:solidFill>
                  <a:srgbClr val="009900"/>
                </a:solidFill>
                <a:cs typeface="+mn-cs"/>
              </a:rPr>
              <a:t> </a:t>
            </a:r>
            <a:r>
              <a:rPr lang="uk-UA" sz="1200" b="1" dirty="0">
                <a:solidFill>
                  <a:schemeClr val="tx2">
                    <a:lumMod val="95000"/>
                    <a:lumOff val="5000"/>
                  </a:schemeClr>
                </a:solidFill>
                <a:cs typeface="+mn-cs"/>
              </a:rPr>
              <a:t>Патенти  </a:t>
            </a:r>
            <a:r>
              <a:rPr lang="uk-UA" sz="1200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    </a:t>
            </a:r>
            <a:r>
              <a:rPr lang="uk-UA" sz="1400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 </a:t>
            </a:r>
            <a:r>
              <a:rPr lang="uk-UA" sz="1600" b="1" dirty="0">
                <a:solidFill>
                  <a:srgbClr val="7030A0"/>
                </a:solidFill>
                <a:cs typeface="+mn-cs"/>
              </a:rPr>
              <a:t>■ </a:t>
            </a:r>
            <a:r>
              <a:rPr lang="uk-UA" sz="1200" b="1" dirty="0">
                <a:solidFill>
                  <a:schemeClr val="tx2">
                    <a:lumMod val="95000"/>
                    <a:lumOff val="5000"/>
                  </a:schemeClr>
                </a:solidFill>
                <a:cs typeface="+mn-cs"/>
              </a:rPr>
              <a:t>Інші</a:t>
            </a:r>
            <a:endParaRPr lang="ru-RU" sz="1200" b="1" dirty="0">
              <a:solidFill>
                <a:schemeClr val="tx2">
                  <a:lumMod val="95000"/>
                  <a:lumOff val="5000"/>
                </a:schemeClr>
              </a:solidFill>
              <a:cs typeface="+mn-cs"/>
            </a:endParaRPr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gray">
          <a:xfrm>
            <a:off x="0" y="1735137"/>
            <a:ext cx="417671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uk-UA" altLang="ru-RU" sz="1600" b="1" dirty="0" smtClean="0">
                <a:solidFill>
                  <a:schemeClr val="bg1"/>
                </a:solidFill>
                <a:latin typeface="Arial" charset="0"/>
              </a:rPr>
              <a:t>соціальні </a:t>
            </a:r>
            <a:r>
              <a:rPr lang="uk-UA" altLang="ru-RU" sz="1600" b="1" dirty="0">
                <a:solidFill>
                  <a:schemeClr val="bg1"/>
                </a:solidFill>
                <a:latin typeface="Arial" charset="0"/>
              </a:rPr>
              <a:t>та </a:t>
            </a:r>
            <a:r>
              <a:rPr lang="uk-UA" altLang="ru-RU" sz="1600" b="1" dirty="0" smtClean="0">
                <a:solidFill>
                  <a:schemeClr val="bg1"/>
                </a:solidFill>
                <a:latin typeface="Arial" charset="0"/>
              </a:rPr>
              <a:t>гуманітарні науки</a:t>
            </a:r>
            <a:endParaRPr lang="ru-RU" altLang="ru-RU" sz="1600" dirty="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40806" y="766436"/>
            <a:ext cx="7256147" cy="4743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90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7713" y="2208212"/>
            <a:ext cx="5314951" cy="3100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18"/>
          <p:cNvSpPr>
            <a:spLocks noChangeArrowheads="1"/>
          </p:cNvSpPr>
          <p:nvPr/>
        </p:nvSpPr>
        <p:spPr bwMode="gray">
          <a:xfrm>
            <a:off x="251520" y="1184930"/>
            <a:ext cx="8604919" cy="2100054"/>
          </a:xfrm>
          <a:prstGeom prst="roundRect">
            <a:avLst>
              <a:gd name="adj" fmla="val 10889"/>
            </a:avLst>
          </a:prstGeom>
          <a:gradFill rotWithShape="1">
            <a:gsLst>
              <a:gs pos="0">
                <a:srgbClr val="DDDDDD"/>
              </a:gs>
              <a:gs pos="50000">
                <a:srgbClr val="DDDDDD">
                  <a:gamma/>
                  <a:tint val="48627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38100">
            <a:solidFill>
              <a:srgbClr val="FFFFFF"/>
            </a:solidFill>
            <a:round/>
            <a:headEnd/>
            <a:tailEnd/>
          </a:ln>
          <a:effectLst>
            <a:outerShdw dist="135003" dir="2928844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31576" y="1209467"/>
            <a:ext cx="8424863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endParaRPr lang="ru-RU" sz="2000" b="1" dirty="0">
              <a:solidFill>
                <a:schemeClr val="tx1">
                  <a:lumMod val="50000"/>
                </a:schemeClr>
              </a:solidFill>
              <a:cs typeface="+mn-cs"/>
            </a:endParaRPr>
          </a:p>
          <a:p>
            <a:pPr algn="just">
              <a:defRPr/>
            </a:pPr>
            <a:r>
              <a:rPr lang="ru-RU" sz="2000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Поряд з публікаціями в реферованих наукових журналах існує і </a:t>
            </a:r>
            <a:r>
              <a:rPr lang="ru-RU" sz="2000" b="1" dirty="0" smtClean="0">
                <a:solidFill>
                  <a:schemeClr val="tx1">
                    <a:lumMod val="50000"/>
                  </a:schemeClr>
                </a:solidFill>
                <a:cs typeface="+mn-cs"/>
              </a:rPr>
              <a:t>другий, </a:t>
            </a:r>
            <a:r>
              <a:rPr lang="ru-RU" sz="2000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надзвичайно важливий фактор розвитку професійних навичок, признання та розповсюдження в науковому середовищі результатів наукових досліджень - це</a:t>
            </a:r>
            <a:r>
              <a:rPr lang="ru-RU" sz="2000" b="1" dirty="0">
                <a:solidFill>
                  <a:srgbClr val="C00000"/>
                </a:solidFill>
                <a:cs typeface="+mn-cs"/>
              </a:rPr>
              <a:t>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cs typeface="+mn-cs"/>
              </a:rPr>
              <a:t>участь в наукових конференціях. </a:t>
            </a:r>
          </a:p>
        </p:txBody>
      </p:sp>
      <p:sp>
        <p:nvSpPr>
          <p:cNvPr id="13" name="AutoShape 18"/>
          <p:cNvSpPr>
            <a:spLocks noChangeArrowheads="1"/>
          </p:cNvSpPr>
          <p:nvPr/>
        </p:nvSpPr>
        <p:spPr bwMode="gray">
          <a:xfrm>
            <a:off x="249831" y="4077072"/>
            <a:ext cx="8604920" cy="2100054"/>
          </a:xfrm>
          <a:prstGeom prst="roundRect">
            <a:avLst>
              <a:gd name="adj" fmla="val 10889"/>
            </a:avLst>
          </a:prstGeom>
          <a:gradFill rotWithShape="1">
            <a:gsLst>
              <a:gs pos="0">
                <a:srgbClr val="DDDDDD"/>
              </a:gs>
              <a:gs pos="50000">
                <a:srgbClr val="DDDDDD">
                  <a:gamma/>
                  <a:tint val="48627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38100">
            <a:solidFill>
              <a:srgbClr val="FFFFFF"/>
            </a:solidFill>
            <a:round/>
            <a:headEnd/>
            <a:tailEnd/>
          </a:ln>
          <a:effectLst>
            <a:outerShdw dist="135003" dir="2928844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31576" y="4296781"/>
            <a:ext cx="842486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2000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При цьому на адекватну оцінку якості наукової роботи можна розраховувати лише за умов, що мова йде про міжнародні та всеукраїнські конференції високого наукового рівня за участю провідних фахівців у даній </a:t>
            </a:r>
            <a:r>
              <a:rPr lang="ru-RU" sz="2000" b="1" dirty="0" err="1">
                <a:solidFill>
                  <a:schemeClr val="tx1">
                    <a:lumMod val="50000"/>
                  </a:schemeClr>
                </a:solidFill>
                <a:cs typeface="+mn-cs"/>
              </a:rPr>
              <a:t>науковій</a:t>
            </a:r>
            <a:r>
              <a:rPr lang="ru-RU" sz="2000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 </a:t>
            </a:r>
            <a:r>
              <a:rPr lang="ru-RU" sz="2000" b="1" dirty="0" err="1" smtClean="0">
                <a:solidFill>
                  <a:schemeClr val="tx1">
                    <a:lumMod val="50000"/>
                  </a:schemeClr>
                </a:solidFill>
                <a:cs typeface="+mn-cs"/>
              </a:rPr>
              <a:t>галузі</a:t>
            </a:r>
            <a:r>
              <a:rPr lang="ru-RU" sz="2000" b="1" dirty="0" smtClean="0">
                <a:solidFill>
                  <a:schemeClr val="tx1">
                    <a:lumMod val="50000"/>
                  </a:schemeClr>
                </a:solidFill>
                <a:cs typeface="+mn-cs"/>
              </a:rPr>
              <a:t>.</a:t>
            </a:r>
          </a:p>
          <a:p>
            <a:pPr algn="just">
              <a:defRPr/>
            </a:pPr>
            <a:r>
              <a:rPr lang="ru-RU" sz="2000" b="1" dirty="0" smtClean="0">
                <a:solidFill>
                  <a:schemeClr val="tx1">
                    <a:lumMod val="50000"/>
                  </a:schemeClr>
                </a:solidFill>
                <a:cs typeface="+mn-cs"/>
              </a:rPr>
              <a:t> </a:t>
            </a:r>
            <a:endParaRPr lang="ru-RU" sz="2000" b="1" dirty="0">
              <a:solidFill>
                <a:schemeClr val="tx1">
                  <a:lumMod val="50000"/>
                </a:schemeClr>
              </a:solidFill>
              <a:cs typeface="+mn-cs"/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921" y="3565525"/>
            <a:ext cx="9242425" cy="295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25401" y="6525344"/>
            <a:ext cx="9242425" cy="332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7939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288" y="908050"/>
            <a:ext cx="8229600" cy="865188"/>
          </a:xfrm>
        </p:spPr>
        <p:txBody>
          <a:bodyPr/>
          <a:lstStyle/>
          <a:p>
            <a:pPr algn="ctr" eaLnBrk="1" hangingPunct="1">
              <a:defRPr/>
            </a:pPr>
            <a:r>
              <a:rPr lang="uk-UA" sz="2000" b="1" dirty="0" smtClean="0">
                <a:solidFill>
                  <a:schemeClr val="tx1">
                    <a:lumMod val="50000"/>
                  </a:schemeClr>
                </a:solidFill>
              </a:rPr>
              <a:t>Динаміка </a:t>
            </a:r>
            <a:r>
              <a:rPr lang="uk-UA" sz="2000" b="1" dirty="0">
                <a:solidFill>
                  <a:schemeClr val="tx1">
                    <a:lumMod val="50000"/>
                  </a:schemeClr>
                </a:solidFill>
              </a:rPr>
              <a:t>участі дисертантів в міжнародних та всеукраїнських наукових конференціях </a:t>
            </a:r>
            <a:r>
              <a:rPr lang="uk-UA" sz="2000" b="1" dirty="0" smtClean="0">
                <a:solidFill>
                  <a:schemeClr val="tx1">
                    <a:lumMod val="50000"/>
                  </a:schemeClr>
                </a:solidFill>
              </a:rPr>
              <a:t/>
            </a:r>
            <a:br>
              <a:rPr lang="uk-UA" sz="2000" b="1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uk-UA" sz="2000" b="1" dirty="0" smtClean="0">
                <a:solidFill>
                  <a:schemeClr val="tx1">
                    <a:lumMod val="50000"/>
                  </a:schemeClr>
                </a:solidFill>
              </a:rPr>
              <a:t>за </a:t>
            </a:r>
            <a:r>
              <a:rPr lang="uk-UA" sz="2000" b="1" dirty="0">
                <a:solidFill>
                  <a:schemeClr val="tx1">
                    <a:lumMod val="50000"/>
                  </a:schemeClr>
                </a:solidFill>
              </a:rPr>
              <a:t>період 2003-2013рр.</a:t>
            </a:r>
            <a:endParaRPr lang="ru-RU" sz="2000" b="1" dirty="0">
              <a:solidFill>
                <a:schemeClr val="tx1">
                  <a:lumMod val="50000"/>
                </a:schemeClr>
              </a:solidFill>
            </a:endParaRPr>
          </a:p>
        </p:txBody>
      </p:sp>
      <p:graphicFrame>
        <p:nvGraphicFramePr>
          <p:cNvPr id="18435" name="Объект 4"/>
          <p:cNvGraphicFramePr>
            <a:graphicFrameLocks/>
          </p:cNvGraphicFramePr>
          <p:nvPr/>
        </p:nvGraphicFramePr>
        <p:xfrm>
          <a:off x="633413" y="1793875"/>
          <a:ext cx="7758112" cy="4854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05" r:id="rId3" imgW="7754784" imgH="4858933" progId="Excel.Chart.8">
                  <p:embed/>
                </p:oleObj>
              </mc:Choice>
              <mc:Fallback>
                <p:oleObj r:id="rId3" imgW="7754784" imgH="4858933" progId="Excel.Chart.8">
                  <p:embed/>
                  <p:pic>
                    <p:nvPicPr>
                      <p:cNvPr id="0" name="Объект 4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3413" y="1793875"/>
                        <a:ext cx="7758112" cy="4854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 dirty="0">
              <a:latin typeface="Arial" charset="0"/>
            </a:endParaRP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0" y="21050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 dirty="0">
              <a:latin typeface="Arial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50825" y="1100138"/>
            <a:ext cx="8613775" cy="9540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uk-UA" sz="2800" b="1" dirty="0">
                <a:solidFill>
                  <a:schemeClr val="tx1">
                    <a:lumMod val="50000"/>
                  </a:schemeClr>
                </a:solidFill>
                <a:latin typeface="+mj-lt"/>
                <a:cs typeface="+mn-cs"/>
              </a:rPr>
              <a:t>Кількість доповідей </a:t>
            </a:r>
            <a:r>
              <a:rPr lang="uk-UA" sz="2800" b="1" dirty="0" smtClean="0">
                <a:solidFill>
                  <a:schemeClr val="tx1">
                    <a:lumMod val="50000"/>
                  </a:schemeClr>
                </a:solidFill>
                <a:latin typeface="+mj-lt"/>
                <a:cs typeface="+mn-cs"/>
              </a:rPr>
              <a:t>на </a:t>
            </a:r>
            <a:r>
              <a:rPr lang="uk-UA" sz="2800" b="1" dirty="0">
                <a:solidFill>
                  <a:schemeClr val="tx1">
                    <a:lumMod val="50000"/>
                  </a:schemeClr>
                </a:solidFill>
                <a:latin typeface="+mj-lt"/>
                <a:cs typeface="+mn-cs"/>
              </a:rPr>
              <a:t>наукових конференціях за період 2003-2013рр.</a:t>
            </a:r>
            <a:endParaRPr lang="ru-RU" sz="2800" b="1" dirty="0">
              <a:solidFill>
                <a:schemeClr val="tx1">
                  <a:lumMod val="50000"/>
                </a:schemeClr>
              </a:solidFill>
              <a:latin typeface="+mj-lt"/>
              <a:cs typeface="+mn-cs"/>
            </a:endParaRP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729" y="1577181"/>
            <a:ext cx="8859965" cy="516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84238"/>
            <a:ext cx="8229600" cy="563562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28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Доповіді на конференціях за період </a:t>
            </a:r>
            <a:r>
              <a:rPr lang="ru-RU" sz="2800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2003-2013рр.</a:t>
            </a:r>
            <a:endParaRPr lang="ru-RU" sz="2800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21507" name="Rectangle 5"/>
          <p:cNvSpPr>
            <a:spLocks noChangeArrowheads="1"/>
          </p:cNvSpPr>
          <p:nvPr/>
        </p:nvSpPr>
        <p:spPr bwMode="auto">
          <a:xfrm>
            <a:off x="8959850" y="-184150"/>
            <a:ext cx="18415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 dirty="0">
              <a:latin typeface="Arial" charset="0"/>
            </a:endParaRPr>
          </a:p>
        </p:txBody>
      </p:sp>
      <p:sp>
        <p:nvSpPr>
          <p:cNvPr id="21508" name="Rectangle 6"/>
          <p:cNvSpPr>
            <a:spLocks noChangeArrowheads="1"/>
          </p:cNvSpPr>
          <p:nvPr/>
        </p:nvSpPr>
        <p:spPr bwMode="auto">
          <a:xfrm>
            <a:off x="8959850" y="2540000"/>
            <a:ext cx="18415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 dirty="0">
              <a:latin typeface="Arial" charset="0"/>
            </a:endParaRPr>
          </a:p>
        </p:txBody>
      </p:sp>
      <p:sp>
        <p:nvSpPr>
          <p:cNvPr id="21509" name="AutoShape 4"/>
          <p:cNvSpPr>
            <a:spLocks noChangeArrowheads="1"/>
          </p:cNvSpPr>
          <p:nvPr/>
        </p:nvSpPr>
        <p:spPr bwMode="auto">
          <a:xfrm>
            <a:off x="468313" y="2032000"/>
            <a:ext cx="4017962" cy="4105275"/>
          </a:xfrm>
          <a:prstGeom prst="roundRect">
            <a:avLst>
              <a:gd name="adj" fmla="val 4690"/>
            </a:avLst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1D08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 dirty="0">
              <a:latin typeface="Arial" charset="0"/>
            </a:endParaRPr>
          </a:p>
        </p:txBody>
      </p:sp>
      <p:sp>
        <p:nvSpPr>
          <p:cNvPr id="22" name="AutoShape 5"/>
          <p:cNvSpPr>
            <a:spLocks noChangeArrowheads="1"/>
          </p:cNvSpPr>
          <p:nvPr/>
        </p:nvSpPr>
        <p:spPr bwMode="gray">
          <a:xfrm>
            <a:off x="468313" y="1663700"/>
            <a:ext cx="4017962" cy="53657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>
                  <a:gamma/>
                  <a:shade val="46275"/>
                  <a:invGamma/>
                </a:schemeClr>
              </a:gs>
              <a:gs pos="5000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>
              <a:defRPr/>
            </a:pPr>
            <a:endParaRPr lang="ru-RU" dirty="0">
              <a:cs typeface="+mn-cs"/>
            </a:endParaRPr>
          </a:p>
        </p:txBody>
      </p:sp>
      <p:sp>
        <p:nvSpPr>
          <p:cNvPr id="21511" name="AutoShape 4"/>
          <p:cNvSpPr>
            <a:spLocks noChangeArrowheads="1"/>
          </p:cNvSpPr>
          <p:nvPr/>
        </p:nvSpPr>
        <p:spPr bwMode="auto">
          <a:xfrm>
            <a:off x="4716463" y="1905000"/>
            <a:ext cx="4138612" cy="4187825"/>
          </a:xfrm>
          <a:prstGeom prst="roundRect">
            <a:avLst>
              <a:gd name="adj" fmla="val 4690"/>
            </a:avLst>
          </a:prstGeom>
          <a:noFill/>
          <a:ln w="57150">
            <a:solidFill>
              <a:srgbClr val="9933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1D08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 dirty="0">
              <a:latin typeface="Arial" charset="0"/>
            </a:endParaRPr>
          </a:p>
        </p:txBody>
      </p:sp>
      <p:sp>
        <p:nvSpPr>
          <p:cNvPr id="21512" name="AutoShape 5"/>
          <p:cNvSpPr>
            <a:spLocks noChangeArrowheads="1"/>
          </p:cNvSpPr>
          <p:nvPr/>
        </p:nvSpPr>
        <p:spPr bwMode="gray">
          <a:xfrm>
            <a:off x="4721225" y="1663700"/>
            <a:ext cx="4019550" cy="53657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78319C"/>
              </a:gs>
              <a:gs pos="50000">
                <a:srgbClr val="AE4BE0"/>
              </a:gs>
              <a:gs pos="100000">
                <a:srgbClr val="D05B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 dirty="0">
              <a:latin typeface="Arial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646613" y="5630863"/>
            <a:ext cx="4094162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n-US" sz="1400" dirty="0">
                <a:cs typeface="+mn-cs"/>
              </a:rPr>
              <a:t>■ </a:t>
            </a:r>
            <a:r>
              <a:rPr lang="uk-UA" sz="1400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М</a:t>
            </a:r>
            <a:r>
              <a:rPr lang="uk-UA" sz="1400" b="1" dirty="0" smtClean="0">
                <a:solidFill>
                  <a:schemeClr val="tx1">
                    <a:lumMod val="50000"/>
                  </a:schemeClr>
                </a:solidFill>
                <a:cs typeface="+mn-cs"/>
              </a:rPr>
              <a:t>іжнародні</a:t>
            </a:r>
            <a:r>
              <a:rPr lang="uk-UA" sz="1400" dirty="0" smtClean="0">
                <a:solidFill>
                  <a:schemeClr val="tx1">
                    <a:lumMod val="50000"/>
                  </a:schemeClr>
                </a:solidFill>
                <a:cs typeface="+mn-cs"/>
              </a:rPr>
              <a:t>  </a:t>
            </a:r>
            <a:r>
              <a:rPr lang="uk-UA" sz="1400" dirty="0">
                <a:solidFill>
                  <a:srgbClr val="CC0000"/>
                </a:solidFill>
                <a:cs typeface="+mn-cs"/>
              </a:rPr>
              <a:t>■</a:t>
            </a:r>
            <a:r>
              <a:rPr lang="uk-UA" sz="1400" dirty="0">
                <a:solidFill>
                  <a:schemeClr val="tx1">
                    <a:lumMod val="50000"/>
                  </a:schemeClr>
                </a:solidFill>
                <a:cs typeface="+mn-cs"/>
              </a:rPr>
              <a:t> </a:t>
            </a:r>
            <a:r>
              <a:rPr lang="uk-UA" sz="1400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В</a:t>
            </a:r>
            <a:r>
              <a:rPr lang="uk-UA" sz="1400" b="1" dirty="0" smtClean="0">
                <a:solidFill>
                  <a:schemeClr val="tx1">
                    <a:lumMod val="50000"/>
                  </a:schemeClr>
                </a:solidFill>
                <a:cs typeface="+mn-cs"/>
              </a:rPr>
              <a:t>сеукраїнські</a:t>
            </a:r>
            <a:r>
              <a:rPr lang="uk-UA" sz="1400" dirty="0" smtClean="0">
                <a:solidFill>
                  <a:schemeClr val="tx1">
                    <a:lumMod val="50000"/>
                  </a:schemeClr>
                </a:solidFill>
                <a:cs typeface="+mn-cs"/>
              </a:rPr>
              <a:t>  </a:t>
            </a:r>
            <a:r>
              <a:rPr lang="uk-UA" sz="1400" dirty="0">
                <a:solidFill>
                  <a:srgbClr val="009900"/>
                </a:solidFill>
                <a:cs typeface="+mn-cs"/>
              </a:rPr>
              <a:t>■</a:t>
            </a:r>
            <a:r>
              <a:rPr lang="uk-UA" sz="1400" dirty="0">
                <a:solidFill>
                  <a:schemeClr val="tx1">
                    <a:lumMod val="50000"/>
                  </a:schemeClr>
                </a:solidFill>
                <a:cs typeface="+mn-cs"/>
              </a:rPr>
              <a:t> </a:t>
            </a:r>
            <a:r>
              <a:rPr lang="uk-UA" sz="1400" b="1" dirty="0" smtClean="0">
                <a:solidFill>
                  <a:schemeClr val="tx1">
                    <a:lumMod val="50000"/>
                  </a:schemeClr>
                </a:solidFill>
                <a:cs typeface="+mn-cs"/>
              </a:rPr>
              <a:t>Вузівські</a:t>
            </a:r>
            <a:endParaRPr lang="ru-RU" sz="1400" b="1" dirty="0">
              <a:solidFill>
                <a:schemeClr val="tx1">
                  <a:lumMod val="50000"/>
                </a:schemeClr>
              </a:solidFill>
              <a:cs typeface="+mn-cs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54000" y="5653088"/>
            <a:ext cx="4094163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n-US" sz="1400" dirty="0">
                <a:cs typeface="+mn-cs"/>
              </a:rPr>
              <a:t>■ </a:t>
            </a:r>
            <a:r>
              <a:rPr lang="uk-UA" sz="1400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М</a:t>
            </a:r>
            <a:r>
              <a:rPr lang="uk-UA" sz="1400" b="1" dirty="0" smtClean="0">
                <a:solidFill>
                  <a:schemeClr val="tx1">
                    <a:lumMod val="50000"/>
                  </a:schemeClr>
                </a:solidFill>
                <a:cs typeface="+mn-cs"/>
              </a:rPr>
              <a:t>іжнародні</a:t>
            </a:r>
            <a:r>
              <a:rPr lang="uk-UA" sz="1400" dirty="0" smtClean="0">
                <a:solidFill>
                  <a:schemeClr val="tx1">
                    <a:lumMod val="50000"/>
                  </a:schemeClr>
                </a:solidFill>
                <a:cs typeface="+mn-cs"/>
              </a:rPr>
              <a:t>  </a:t>
            </a:r>
            <a:r>
              <a:rPr lang="uk-UA" sz="1400" dirty="0">
                <a:solidFill>
                  <a:srgbClr val="CC0000"/>
                </a:solidFill>
                <a:cs typeface="+mn-cs"/>
              </a:rPr>
              <a:t>■</a:t>
            </a:r>
            <a:r>
              <a:rPr lang="uk-UA" sz="1400" dirty="0">
                <a:solidFill>
                  <a:schemeClr val="tx1">
                    <a:lumMod val="50000"/>
                  </a:schemeClr>
                </a:solidFill>
                <a:cs typeface="+mn-cs"/>
              </a:rPr>
              <a:t> </a:t>
            </a:r>
            <a:r>
              <a:rPr lang="uk-UA" sz="1400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В</a:t>
            </a:r>
            <a:r>
              <a:rPr lang="uk-UA" sz="1400" b="1" dirty="0" smtClean="0">
                <a:solidFill>
                  <a:schemeClr val="tx1">
                    <a:lumMod val="50000"/>
                  </a:schemeClr>
                </a:solidFill>
                <a:cs typeface="+mn-cs"/>
              </a:rPr>
              <a:t>сеукраїнські</a:t>
            </a:r>
            <a:r>
              <a:rPr lang="uk-UA" sz="1400" dirty="0" smtClean="0">
                <a:solidFill>
                  <a:schemeClr val="tx1">
                    <a:lumMod val="50000"/>
                  </a:schemeClr>
                </a:solidFill>
                <a:cs typeface="+mn-cs"/>
              </a:rPr>
              <a:t>  </a:t>
            </a:r>
            <a:r>
              <a:rPr lang="uk-UA" sz="1400" dirty="0">
                <a:solidFill>
                  <a:srgbClr val="009900"/>
                </a:solidFill>
                <a:cs typeface="+mn-cs"/>
              </a:rPr>
              <a:t>■</a:t>
            </a:r>
            <a:r>
              <a:rPr lang="uk-UA" sz="1400" dirty="0">
                <a:solidFill>
                  <a:schemeClr val="tx1">
                    <a:lumMod val="50000"/>
                  </a:schemeClr>
                </a:solidFill>
                <a:cs typeface="+mn-cs"/>
              </a:rPr>
              <a:t> </a:t>
            </a:r>
            <a:r>
              <a:rPr lang="uk-UA" sz="1400" b="1" dirty="0" smtClean="0">
                <a:solidFill>
                  <a:schemeClr val="tx1">
                    <a:lumMod val="50000"/>
                  </a:schemeClr>
                </a:solidFill>
                <a:cs typeface="+mn-cs"/>
              </a:rPr>
              <a:t>Вуз</a:t>
            </a:r>
            <a:r>
              <a:rPr lang="uk-UA" sz="1400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і</a:t>
            </a:r>
            <a:r>
              <a:rPr lang="uk-UA" sz="1400" b="1" dirty="0" smtClean="0">
                <a:solidFill>
                  <a:schemeClr val="tx1">
                    <a:lumMod val="50000"/>
                  </a:schemeClr>
                </a:solidFill>
                <a:cs typeface="+mn-cs"/>
              </a:rPr>
              <a:t>вські</a:t>
            </a:r>
            <a:endParaRPr lang="ru-RU" sz="1400" b="1" dirty="0">
              <a:solidFill>
                <a:schemeClr val="tx1">
                  <a:lumMod val="50000"/>
                </a:schemeClr>
              </a:solidFill>
              <a:cs typeface="+mn-cs"/>
            </a:endParaRPr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gray">
          <a:xfrm>
            <a:off x="4678363" y="1765300"/>
            <a:ext cx="4176712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uk-UA" altLang="ru-RU" sz="1600" b="1" dirty="0">
                <a:solidFill>
                  <a:schemeClr val="bg1"/>
                </a:solidFill>
                <a:latin typeface="Arial" charset="0"/>
              </a:rPr>
              <a:t>природничі </a:t>
            </a:r>
            <a:r>
              <a:rPr lang="uk-UA" altLang="ru-RU" sz="1600" b="1" dirty="0" smtClean="0">
                <a:solidFill>
                  <a:schemeClr val="bg1"/>
                </a:solidFill>
                <a:latin typeface="Arial" charset="0"/>
              </a:rPr>
              <a:t>та прикладні науки</a:t>
            </a:r>
            <a:endParaRPr lang="ru-RU" altLang="ru-RU" sz="16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6" name="Text Box 14"/>
          <p:cNvSpPr txBox="1">
            <a:spLocks noChangeArrowheads="1"/>
          </p:cNvSpPr>
          <p:nvPr/>
        </p:nvSpPr>
        <p:spPr bwMode="gray">
          <a:xfrm>
            <a:off x="339725" y="1765300"/>
            <a:ext cx="417671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uk-UA" altLang="ru-RU" sz="1600" b="1" dirty="0" smtClean="0">
                <a:solidFill>
                  <a:schemeClr val="bg1"/>
                </a:solidFill>
                <a:latin typeface="Arial" charset="0"/>
              </a:rPr>
              <a:t>соціальні </a:t>
            </a:r>
            <a:r>
              <a:rPr lang="uk-UA" altLang="ru-RU" sz="1600" b="1" dirty="0">
                <a:solidFill>
                  <a:schemeClr val="bg1"/>
                </a:solidFill>
                <a:latin typeface="Arial" charset="0"/>
              </a:rPr>
              <a:t>та </a:t>
            </a:r>
            <a:r>
              <a:rPr lang="uk-UA" altLang="ru-RU" sz="1600" b="1" dirty="0" smtClean="0">
                <a:solidFill>
                  <a:schemeClr val="bg1"/>
                </a:solidFill>
                <a:latin typeface="Arial" charset="0"/>
              </a:rPr>
              <a:t>гуманітарні науки</a:t>
            </a:r>
            <a:endParaRPr lang="ru-RU" altLang="ru-RU" sz="1600" dirty="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48880"/>
            <a:ext cx="4919663" cy="3090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0532" y="2429662"/>
            <a:ext cx="5071988" cy="2958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21"/>
          <p:cNvGrpSpPr>
            <a:grpSpLocks/>
          </p:cNvGrpSpPr>
          <p:nvPr/>
        </p:nvGrpSpPr>
        <p:grpSpPr bwMode="auto">
          <a:xfrm>
            <a:off x="889418" y="1806575"/>
            <a:ext cx="6832600" cy="4394200"/>
            <a:chOff x="877" y="1310"/>
            <a:chExt cx="3974" cy="2338"/>
          </a:xfrm>
        </p:grpSpPr>
        <p:sp>
          <p:nvSpPr>
            <p:cNvPr id="22541" name="Oval 3"/>
            <p:cNvSpPr>
              <a:spLocks noChangeArrowheads="1"/>
            </p:cNvSpPr>
            <p:nvPr/>
          </p:nvSpPr>
          <p:spPr bwMode="gray">
            <a:xfrm>
              <a:off x="1347" y="2813"/>
              <a:ext cx="3504" cy="835"/>
            </a:xfrm>
            <a:prstGeom prst="ellipse">
              <a:avLst/>
            </a:prstGeom>
            <a:gradFill rotWithShape="1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round/>
                  <a:headEnd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1842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lIns="92075" tIns="46038" rIns="92075" bIns="46038" anchor="ctr"/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endParaRPr lang="ru-RU" altLang="ru-RU" sz="1800" dirty="0">
                <a:latin typeface="Arial" charset="0"/>
              </a:endParaRPr>
            </a:p>
          </p:txBody>
        </p:sp>
        <p:sp>
          <p:nvSpPr>
            <p:cNvPr id="22542" name="Oval 4"/>
            <p:cNvSpPr>
              <a:spLocks noChangeArrowheads="1"/>
            </p:cNvSpPr>
            <p:nvPr/>
          </p:nvSpPr>
          <p:spPr bwMode="gray">
            <a:xfrm rot="-998297">
              <a:off x="890" y="1482"/>
              <a:ext cx="3630" cy="1900"/>
            </a:xfrm>
            <a:prstGeom prst="ellipse">
              <a:avLst/>
            </a:prstGeom>
            <a:gradFill rotWithShape="0">
              <a:gsLst>
                <a:gs pos="0">
                  <a:srgbClr val="808080"/>
                </a:gs>
                <a:gs pos="50000">
                  <a:srgbClr val="AEAEAE"/>
                </a:gs>
                <a:gs pos="100000">
                  <a:srgbClr val="808080"/>
                </a:gs>
              </a:gsLst>
              <a:lin ang="0" scaled="1"/>
            </a:gra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endParaRPr lang="ru-RU" altLang="ru-RU" sz="1800" dirty="0">
                <a:latin typeface="Arial" charset="0"/>
              </a:endParaRPr>
            </a:p>
          </p:txBody>
        </p:sp>
        <p:sp>
          <p:nvSpPr>
            <p:cNvPr id="22543" name="Oval 5"/>
            <p:cNvSpPr>
              <a:spLocks noChangeArrowheads="1"/>
            </p:cNvSpPr>
            <p:nvPr/>
          </p:nvSpPr>
          <p:spPr bwMode="gray">
            <a:xfrm rot="-998297">
              <a:off x="926" y="1380"/>
              <a:ext cx="3504" cy="1841"/>
            </a:xfrm>
            <a:prstGeom prst="ellipse">
              <a:avLst/>
            </a:prstGeom>
            <a:gradFill rotWithShape="1">
              <a:gsLst>
                <a:gs pos="0">
                  <a:srgbClr val="2791BB"/>
                </a:gs>
                <a:gs pos="100000">
                  <a:srgbClr val="000000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endParaRPr lang="ru-RU" altLang="ru-RU" sz="1800" dirty="0">
                <a:latin typeface="Arial" charset="0"/>
              </a:endParaRPr>
            </a:p>
          </p:txBody>
        </p:sp>
        <p:sp>
          <p:nvSpPr>
            <p:cNvPr id="93190" name="Arc 6"/>
            <p:cNvSpPr>
              <a:spLocks/>
            </p:cNvSpPr>
            <p:nvPr/>
          </p:nvSpPr>
          <p:spPr bwMode="gray">
            <a:xfrm rot="-998297">
              <a:off x="2599" y="1310"/>
              <a:ext cx="1795" cy="1239"/>
            </a:xfrm>
            <a:custGeom>
              <a:avLst/>
              <a:gdLst>
                <a:gd name="G0" fmla="+- 0 0 0"/>
                <a:gd name="G1" fmla="+- 17105 0 0"/>
                <a:gd name="G2" fmla="+- 21600 0 0"/>
                <a:gd name="T0" fmla="*/ 13190 w 21600"/>
                <a:gd name="T1" fmla="*/ 0 h 29046"/>
                <a:gd name="T2" fmla="*/ 17999 w 21600"/>
                <a:gd name="T3" fmla="*/ 29046 h 29046"/>
                <a:gd name="T4" fmla="*/ 0 w 21600"/>
                <a:gd name="T5" fmla="*/ 17105 h 29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9046" fill="none" extrusionOk="0">
                  <a:moveTo>
                    <a:pt x="13190" y="-1"/>
                  </a:moveTo>
                  <a:cubicBezTo>
                    <a:pt x="18493" y="4089"/>
                    <a:pt x="21600" y="10407"/>
                    <a:pt x="21600" y="17105"/>
                  </a:cubicBezTo>
                  <a:cubicBezTo>
                    <a:pt x="21600" y="21352"/>
                    <a:pt x="20347" y="25506"/>
                    <a:pt x="17999" y="29046"/>
                  </a:cubicBezTo>
                </a:path>
                <a:path w="21600" h="29046" stroke="0" extrusionOk="0">
                  <a:moveTo>
                    <a:pt x="13190" y="-1"/>
                  </a:moveTo>
                  <a:cubicBezTo>
                    <a:pt x="18493" y="4089"/>
                    <a:pt x="21600" y="10407"/>
                    <a:pt x="21600" y="17105"/>
                  </a:cubicBezTo>
                  <a:cubicBezTo>
                    <a:pt x="21600" y="21352"/>
                    <a:pt x="20347" y="25506"/>
                    <a:pt x="17999" y="29046"/>
                  </a:cubicBezTo>
                  <a:lnTo>
                    <a:pt x="0" y="17105"/>
                  </a:lnTo>
                  <a:close/>
                </a:path>
              </a:pathLst>
            </a:cu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tint val="63529"/>
                    <a:invGamma/>
                  </a:schemeClr>
                </a:gs>
              </a:gsLst>
              <a:lin ang="5400000" scaled="1"/>
            </a:gra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r">
                <a:defRPr/>
              </a:pPr>
              <a:endParaRPr lang="ru-RU" dirty="0">
                <a:cs typeface="+mn-cs"/>
              </a:endParaRPr>
            </a:p>
          </p:txBody>
        </p:sp>
        <p:sp>
          <p:nvSpPr>
            <p:cNvPr id="93191" name="Arc 7"/>
            <p:cNvSpPr>
              <a:spLocks/>
            </p:cNvSpPr>
            <p:nvPr/>
          </p:nvSpPr>
          <p:spPr bwMode="gray">
            <a:xfrm rot="20601703" flipH="1">
              <a:off x="1080" y="2493"/>
              <a:ext cx="2056" cy="930"/>
            </a:xfrm>
            <a:custGeom>
              <a:avLst/>
              <a:gdLst>
                <a:gd name="G0" fmla="+- 3659 0 0"/>
                <a:gd name="G1" fmla="+- 0 0 0"/>
                <a:gd name="G2" fmla="+- 21600 0 0"/>
                <a:gd name="T0" fmla="*/ 25114 w 25114"/>
                <a:gd name="T1" fmla="*/ 2497 h 21600"/>
                <a:gd name="T2" fmla="*/ 0 w 25114"/>
                <a:gd name="T3" fmla="*/ 21288 h 21600"/>
                <a:gd name="T4" fmla="*/ 3659 w 2511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114" h="21600" fill="none" extrusionOk="0">
                  <a:moveTo>
                    <a:pt x="25114" y="2497"/>
                  </a:moveTo>
                  <a:cubicBezTo>
                    <a:pt x="23846" y="13386"/>
                    <a:pt x="14622" y="21599"/>
                    <a:pt x="3659" y="21600"/>
                  </a:cubicBezTo>
                  <a:cubicBezTo>
                    <a:pt x="2432" y="21600"/>
                    <a:pt x="1208" y="21495"/>
                    <a:pt x="0" y="21287"/>
                  </a:cubicBezTo>
                </a:path>
                <a:path w="25114" h="21600" stroke="0" extrusionOk="0">
                  <a:moveTo>
                    <a:pt x="25114" y="2497"/>
                  </a:moveTo>
                  <a:cubicBezTo>
                    <a:pt x="23846" y="13386"/>
                    <a:pt x="14622" y="21599"/>
                    <a:pt x="3659" y="21600"/>
                  </a:cubicBezTo>
                  <a:cubicBezTo>
                    <a:pt x="2432" y="21600"/>
                    <a:pt x="1208" y="21495"/>
                    <a:pt x="0" y="21287"/>
                  </a:cubicBezTo>
                  <a:lnTo>
                    <a:pt x="3659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>
                    <a:gamma/>
                    <a:shade val="69804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r">
                <a:defRPr/>
              </a:pPr>
              <a:endParaRPr lang="ru-RU" dirty="0">
                <a:cs typeface="+mn-cs"/>
              </a:endParaRPr>
            </a:p>
          </p:txBody>
        </p:sp>
        <p:sp>
          <p:nvSpPr>
            <p:cNvPr id="93192" name="Arc 8"/>
            <p:cNvSpPr>
              <a:spLocks/>
            </p:cNvSpPr>
            <p:nvPr/>
          </p:nvSpPr>
          <p:spPr bwMode="gray">
            <a:xfrm rot="20601703">
              <a:off x="1551" y="1361"/>
              <a:ext cx="2227" cy="1052"/>
            </a:xfrm>
            <a:custGeom>
              <a:avLst/>
              <a:gdLst>
                <a:gd name="G0" fmla="+- 9843 0 0"/>
                <a:gd name="G1" fmla="+- 21600 0 0"/>
                <a:gd name="G2" fmla="+- 21600 0 0"/>
                <a:gd name="T0" fmla="*/ 0 w 24549"/>
                <a:gd name="T1" fmla="*/ 2373 h 21600"/>
                <a:gd name="T2" fmla="*/ 24549 w 24549"/>
                <a:gd name="T3" fmla="*/ 5780 h 21600"/>
                <a:gd name="T4" fmla="*/ 9843 w 24549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549" h="21600" fill="none" extrusionOk="0">
                  <a:moveTo>
                    <a:pt x="0" y="2373"/>
                  </a:moveTo>
                  <a:cubicBezTo>
                    <a:pt x="3046" y="813"/>
                    <a:pt x="6420" y="-1"/>
                    <a:pt x="9843" y="0"/>
                  </a:cubicBezTo>
                  <a:cubicBezTo>
                    <a:pt x="15299" y="0"/>
                    <a:pt x="20553" y="2064"/>
                    <a:pt x="24549" y="5779"/>
                  </a:cubicBezTo>
                </a:path>
                <a:path w="24549" h="21600" stroke="0" extrusionOk="0">
                  <a:moveTo>
                    <a:pt x="0" y="2373"/>
                  </a:moveTo>
                  <a:cubicBezTo>
                    <a:pt x="3046" y="813"/>
                    <a:pt x="6420" y="-1"/>
                    <a:pt x="9843" y="0"/>
                  </a:cubicBezTo>
                  <a:cubicBezTo>
                    <a:pt x="15299" y="0"/>
                    <a:pt x="20553" y="2064"/>
                    <a:pt x="24549" y="5779"/>
                  </a:cubicBezTo>
                  <a:lnTo>
                    <a:pt x="9843" y="21600"/>
                  </a:lnTo>
                  <a:close/>
                </a:path>
              </a:pathLst>
            </a:custGeom>
            <a:gradFill rotWithShape="1">
              <a:gsLst>
                <a:gs pos="0">
                  <a:schemeClr val="hlink">
                    <a:gamma/>
                    <a:shade val="63529"/>
                    <a:invGamma/>
                  </a:schemeClr>
                </a:gs>
                <a:gs pos="100000">
                  <a:schemeClr val="hlink"/>
                </a:gs>
              </a:gsLst>
              <a:lin ang="2700000" scaled="1"/>
            </a:gra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r">
                <a:defRPr/>
              </a:pPr>
              <a:endParaRPr lang="ru-RU" dirty="0">
                <a:cs typeface="+mn-cs"/>
              </a:endParaRPr>
            </a:p>
          </p:txBody>
        </p:sp>
        <p:sp>
          <p:nvSpPr>
            <p:cNvPr id="93193" name="Arc 9"/>
            <p:cNvSpPr>
              <a:spLocks/>
            </p:cNvSpPr>
            <p:nvPr/>
          </p:nvSpPr>
          <p:spPr bwMode="gray">
            <a:xfrm rot="20601703" flipH="1">
              <a:off x="877" y="1793"/>
              <a:ext cx="1460" cy="1264"/>
            </a:xfrm>
            <a:custGeom>
              <a:avLst/>
              <a:gdLst>
                <a:gd name="G0" fmla="+- 0 0 0"/>
                <a:gd name="G1" fmla="+- 19945 0 0"/>
                <a:gd name="G2" fmla="+- 21600 0 0"/>
                <a:gd name="T0" fmla="*/ 8292 w 21600"/>
                <a:gd name="T1" fmla="*/ 0 h 30468"/>
                <a:gd name="T2" fmla="*/ 18863 w 21600"/>
                <a:gd name="T3" fmla="*/ 30468 h 30468"/>
                <a:gd name="T4" fmla="*/ 0 w 21600"/>
                <a:gd name="T5" fmla="*/ 19945 h 30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30468" fill="none" extrusionOk="0">
                  <a:moveTo>
                    <a:pt x="8291" y="0"/>
                  </a:moveTo>
                  <a:cubicBezTo>
                    <a:pt x="16349" y="3349"/>
                    <a:pt x="21600" y="11218"/>
                    <a:pt x="21600" y="19945"/>
                  </a:cubicBezTo>
                  <a:cubicBezTo>
                    <a:pt x="21600" y="23628"/>
                    <a:pt x="20657" y="27251"/>
                    <a:pt x="18863" y="30468"/>
                  </a:cubicBezTo>
                </a:path>
                <a:path w="21600" h="30468" stroke="0" extrusionOk="0">
                  <a:moveTo>
                    <a:pt x="8291" y="0"/>
                  </a:moveTo>
                  <a:cubicBezTo>
                    <a:pt x="16349" y="3349"/>
                    <a:pt x="21600" y="11218"/>
                    <a:pt x="21600" y="19945"/>
                  </a:cubicBezTo>
                  <a:cubicBezTo>
                    <a:pt x="21600" y="23628"/>
                    <a:pt x="20657" y="27251"/>
                    <a:pt x="18863" y="30468"/>
                  </a:cubicBezTo>
                  <a:lnTo>
                    <a:pt x="0" y="19945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r">
                <a:defRPr/>
              </a:pPr>
              <a:endParaRPr lang="ru-RU" dirty="0">
                <a:cs typeface="+mn-cs"/>
              </a:endParaRPr>
            </a:p>
          </p:txBody>
        </p:sp>
        <p:sp>
          <p:nvSpPr>
            <p:cNvPr id="93194" name="Freeform 10"/>
            <p:cNvSpPr>
              <a:spLocks/>
            </p:cNvSpPr>
            <p:nvPr/>
          </p:nvSpPr>
          <p:spPr bwMode="gray">
            <a:xfrm>
              <a:off x="3442" y="2282"/>
              <a:ext cx="1105" cy="1120"/>
            </a:xfrm>
            <a:custGeom>
              <a:avLst/>
              <a:gdLst>
                <a:gd name="T0" fmla="*/ 9 w 1105"/>
                <a:gd name="T1" fmla="*/ 888 h 1120"/>
                <a:gd name="T2" fmla="*/ 1105 w 1105"/>
                <a:gd name="T3" fmla="*/ 0 h 1120"/>
                <a:gd name="T4" fmla="*/ 1081 w 1105"/>
                <a:gd name="T5" fmla="*/ 256 h 1120"/>
                <a:gd name="T6" fmla="*/ 705 w 1105"/>
                <a:gd name="T7" fmla="*/ 704 h 1120"/>
                <a:gd name="T8" fmla="*/ 17 w 1105"/>
                <a:gd name="T9" fmla="*/ 1120 h 1120"/>
                <a:gd name="T10" fmla="*/ 9 w 1105"/>
                <a:gd name="T11" fmla="*/ 888 h 1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05" h="1120">
                  <a:moveTo>
                    <a:pt x="9" y="888"/>
                  </a:moveTo>
                  <a:lnTo>
                    <a:pt x="1105" y="0"/>
                  </a:lnTo>
                  <a:lnTo>
                    <a:pt x="1081" y="256"/>
                  </a:lnTo>
                  <a:cubicBezTo>
                    <a:pt x="1014" y="373"/>
                    <a:pt x="882" y="560"/>
                    <a:pt x="705" y="704"/>
                  </a:cubicBezTo>
                  <a:cubicBezTo>
                    <a:pt x="528" y="848"/>
                    <a:pt x="133" y="1089"/>
                    <a:pt x="17" y="1120"/>
                  </a:cubicBezTo>
                  <a:cubicBezTo>
                    <a:pt x="0" y="1038"/>
                    <a:pt x="9" y="888"/>
                    <a:pt x="9" y="88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folHlink">
                    <a:gamma/>
                    <a:tint val="45490"/>
                    <a:invGamma/>
                  </a:schemeClr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r">
                <a:defRPr/>
              </a:pPr>
              <a:endParaRPr lang="ru-RU" dirty="0">
                <a:cs typeface="+mn-cs"/>
              </a:endParaRPr>
            </a:p>
          </p:txBody>
        </p:sp>
        <p:sp>
          <p:nvSpPr>
            <p:cNvPr id="93195" name="Arc 11"/>
            <p:cNvSpPr>
              <a:spLocks/>
            </p:cNvSpPr>
            <p:nvPr/>
          </p:nvSpPr>
          <p:spPr bwMode="gray">
            <a:xfrm rot="20539205">
              <a:off x="2833" y="1852"/>
              <a:ext cx="1815" cy="120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18016 w 18016"/>
                <a:gd name="T1" fmla="*/ 11915 h 21282"/>
                <a:gd name="T2" fmla="*/ 3695 w 18016"/>
                <a:gd name="T3" fmla="*/ 21282 h 21282"/>
                <a:gd name="T4" fmla="*/ 0 w 18016"/>
                <a:gd name="T5" fmla="*/ 0 h 21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016" h="21282" fill="none" extrusionOk="0">
                  <a:moveTo>
                    <a:pt x="18016" y="11915"/>
                  </a:moveTo>
                  <a:cubicBezTo>
                    <a:pt x="14735" y="16875"/>
                    <a:pt x="9554" y="20264"/>
                    <a:pt x="3694" y="21281"/>
                  </a:cubicBezTo>
                </a:path>
                <a:path w="18016" h="21282" stroke="0" extrusionOk="0">
                  <a:moveTo>
                    <a:pt x="18016" y="11915"/>
                  </a:moveTo>
                  <a:cubicBezTo>
                    <a:pt x="14735" y="16875"/>
                    <a:pt x="9554" y="20264"/>
                    <a:pt x="3694" y="21281"/>
                  </a:cubicBez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folHlink">
                    <a:gamma/>
                    <a:shade val="46275"/>
                    <a:invGamma/>
                  </a:schemeClr>
                </a:gs>
                <a:gs pos="100000">
                  <a:schemeClr val="folHlink"/>
                </a:gs>
              </a:gsLst>
              <a:lin ang="2700000" scaled="1"/>
            </a:gra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r">
                <a:defRPr/>
              </a:pPr>
              <a:endParaRPr lang="ru-RU" dirty="0">
                <a:cs typeface="+mn-cs"/>
              </a:endParaRPr>
            </a:p>
          </p:txBody>
        </p:sp>
        <p:sp>
          <p:nvSpPr>
            <p:cNvPr id="93196" name="Freeform 12"/>
            <p:cNvSpPr>
              <a:spLocks/>
            </p:cNvSpPr>
            <p:nvPr/>
          </p:nvSpPr>
          <p:spPr bwMode="gray">
            <a:xfrm>
              <a:off x="2819" y="2496"/>
              <a:ext cx="648" cy="928"/>
            </a:xfrm>
            <a:custGeom>
              <a:avLst/>
              <a:gdLst>
                <a:gd name="T0" fmla="*/ 648 w 648"/>
                <a:gd name="T1" fmla="*/ 632 h 928"/>
                <a:gd name="T2" fmla="*/ 648 w 648"/>
                <a:gd name="T3" fmla="*/ 928 h 928"/>
                <a:gd name="T4" fmla="*/ 0 w 648"/>
                <a:gd name="T5" fmla="*/ 64 h 928"/>
                <a:gd name="T6" fmla="*/ 96 w 648"/>
                <a:gd name="T7" fmla="*/ 0 h 928"/>
                <a:gd name="T8" fmla="*/ 648 w 648"/>
                <a:gd name="T9" fmla="*/ 632 h 9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8" h="928">
                  <a:moveTo>
                    <a:pt x="648" y="632"/>
                  </a:moveTo>
                  <a:lnTo>
                    <a:pt x="648" y="928"/>
                  </a:lnTo>
                  <a:lnTo>
                    <a:pt x="0" y="64"/>
                  </a:lnTo>
                  <a:lnTo>
                    <a:pt x="96" y="0"/>
                  </a:lnTo>
                  <a:lnTo>
                    <a:pt x="648" y="632"/>
                  </a:lnTo>
                  <a:close/>
                </a:path>
              </a:pathLst>
            </a:custGeom>
            <a:gradFill rotWithShape="1">
              <a:gsLst>
                <a:gs pos="0">
                  <a:schemeClr val="folHlink">
                    <a:gamma/>
                    <a:tint val="45490"/>
                    <a:invGamma/>
                  </a:schemeClr>
                </a:gs>
                <a:gs pos="100000">
                  <a:schemeClr val="folHlink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r">
                <a:defRPr/>
              </a:pPr>
              <a:endParaRPr lang="ru-RU" dirty="0">
                <a:cs typeface="+mn-cs"/>
              </a:endParaRPr>
            </a:p>
          </p:txBody>
        </p:sp>
        <p:sp>
          <p:nvSpPr>
            <p:cNvPr id="93197" name="Oval 13"/>
            <p:cNvSpPr>
              <a:spLocks noChangeArrowheads="1"/>
            </p:cNvSpPr>
            <p:nvPr/>
          </p:nvSpPr>
          <p:spPr bwMode="gray">
            <a:xfrm rot="-998297">
              <a:off x="1846" y="1830"/>
              <a:ext cx="1698" cy="84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tint val="24314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r">
                <a:defRPr/>
              </a:pPr>
              <a:endParaRPr lang="ru-RU" dirty="0">
                <a:cs typeface="+mn-cs"/>
              </a:endParaRPr>
            </a:p>
          </p:txBody>
        </p:sp>
        <p:sp>
          <p:nvSpPr>
            <p:cNvPr id="93203" name="Freeform 19"/>
            <p:cNvSpPr>
              <a:spLocks/>
            </p:cNvSpPr>
            <p:nvPr/>
          </p:nvSpPr>
          <p:spPr bwMode="gray">
            <a:xfrm>
              <a:off x="2768" y="2632"/>
              <a:ext cx="544" cy="680"/>
            </a:xfrm>
            <a:custGeom>
              <a:avLst/>
              <a:gdLst>
                <a:gd name="T0" fmla="*/ 0 w 544"/>
                <a:gd name="T1" fmla="*/ 16 h 680"/>
                <a:gd name="T2" fmla="*/ 256 w 544"/>
                <a:gd name="T3" fmla="*/ 528 h 680"/>
                <a:gd name="T4" fmla="*/ 264 w 544"/>
                <a:gd name="T5" fmla="*/ 680 h 680"/>
                <a:gd name="T6" fmla="*/ 448 w 544"/>
                <a:gd name="T7" fmla="*/ 624 h 680"/>
                <a:gd name="T8" fmla="*/ 544 w 544"/>
                <a:gd name="T9" fmla="*/ 576 h 680"/>
                <a:gd name="T10" fmla="*/ 112 w 544"/>
                <a:gd name="T11" fmla="*/ 0 h 680"/>
                <a:gd name="T12" fmla="*/ 0 w 544"/>
                <a:gd name="T13" fmla="*/ 16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4" h="680">
                  <a:moveTo>
                    <a:pt x="0" y="16"/>
                  </a:moveTo>
                  <a:lnTo>
                    <a:pt x="256" y="528"/>
                  </a:lnTo>
                  <a:lnTo>
                    <a:pt x="264" y="680"/>
                  </a:lnTo>
                  <a:lnTo>
                    <a:pt x="448" y="624"/>
                  </a:lnTo>
                  <a:lnTo>
                    <a:pt x="544" y="576"/>
                  </a:lnTo>
                  <a:lnTo>
                    <a:pt x="112" y="0"/>
                  </a:lnTo>
                  <a:lnTo>
                    <a:pt x="0" y="16"/>
                  </a:lnTo>
                  <a:close/>
                </a:path>
              </a:pathLst>
            </a:custGeom>
            <a:gradFill rotWithShape="1">
              <a:gsLst>
                <a:gs pos="0">
                  <a:schemeClr val="hlink">
                    <a:alpha val="19000"/>
                  </a:schemeClr>
                </a:gs>
                <a:gs pos="100000">
                  <a:schemeClr val="hlink">
                    <a:gamma/>
                    <a:tint val="66667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r">
                <a:defRPr/>
              </a:pPr>
              <a:endParaRPr lang="ru-RU" dirty="0">
                <a:cs typeface="+mn-cs"/>
              </a:endParaRPr>
            </a:p>
          </p:txBody>
        </p:sp>
        <p:sp>
          <p:nvSpPr>
            <p:cNvPr id="22553" name="Oval 20"/>
            <p:cNvSpPr>
              <a:spLocks noChangeArrowheads="1"/>
            </p:cNvSpPr>
            <p:nvPr/>
          </p:nvSpPr>
          <p:spPr bwMode="gray">
            <a:xfrm rot="-998297">
              <a:off x="1910" y="1989"/>
              <a:ext cx="1629" cy="68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endParaRPr lang="ru-RU" altLang="ru-RU" sz="1800" dirty="0">
                <a:latin typeface="Arial" charset="0"/>
              </a:endParaRPr>
            </a:p>
          </p:txBody>
        </p:sp>
      </p:grpSp>
      <p:sp>
        <p:nvSpPr>
          <p:cNvPr id="93206" name="Rectangle 22"/>
          <p:cNvSpPr>
            <a:spLocks noGrp="1" noChangeArrowheads="1"/>
          </p:cNvSpPr>
          <p:nvPr>
            <p:ph type="title"/>
          </p:nvPr>
        </p:nvSpPr>
        <p:spPr>
          <a:xfrm>
            <a:off x="0" y="1030288"/>
            <a:ext cx="8574088" cy="563562"/>
          </a:xfrm>
        </p:spPr>
        <p:txBody>
          <a:bodyPr/>
          <a:lstStyle/>
          <a:p>
            <a:pPr eaLnBrk="1" hangingPunct="1">
              <a:defRPr/>
            </a:pPr>
            <a:r>
              <a:rPr lang="uk-UA" sz="2400" b="1" dirty="0">
                <a:solidFill>
                  <a:schemeClr val="tx1">
                    <a:lumMod val="50000"/>
                  </a:schemeClr>
                </a:solidFill>
              </a:rPr>
              <a:t>Статистичні дані географії захисту дисертацій </a:t>
            </a:r>
            <a:endParaRPr lang="en-US" altLang="ru-RU" sz="2400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494338" y="3697288"/>
            <a:ext cx="1258887" cy="4619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uk-UA" sz="2400" b="1" dirty="0">
                <a:solidFill>
                  <a:schemeClr val="bg1"/>
                </a:solidFill>
                <a:cs typeface="+mn-cs"/>
              </a:rPr>
              <a:t>58,5 % </a:t>
            </a:r>
            <a:endParaRPr lang="ru-RU" sz="2400" b="1" dirty="0">
              <a:solidFill>
                <a:schemeClr val="bg1"/>
              </a:solidFill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06963" y="4146550"/>
            <a:ext cx="1249362" cy="6477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chemeClr val="bg1"/>
                </a:solidFill>
                <a:cs typeface="+mn-cs"/>
              </a:rPr>
              <a:t>Миколаїв</a:t>
            </a:r>
          </a:p>
          <a:p>
            <a:pPr algn="ctr">
              <a:defRPr/>
            </a:pPr>
            <a:r>
              <a:rPr lang="uk-UA" b="1" dirty="0">
                <a:solidFill>
                  <a:schemeClr val="bg1"/>
                </a:solidFill>
                <a:cs typeface="+mn-cs"/>
              </a:rPr>
              <a:t>(НУК)</a:t>
            </a:r>
            <a:endParaRPr lang="ru-RU" b="1" dirty="0">
              <a:solidFill>
                <a:schemeClr val="bg1"/>
              </a:solidFill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123406" y="4698265"/>
            <a:ext cx="774700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uk-UA" b="1" dirty="0">
                <a:solidFill>
                  <a:schemeClr val="bg1"/>
                </a:solidFill>
                <a:cs typeface="+mn-cs"/>
              </a:rPr>
              <a:t>13 % </a:t>
            </a:r>
            <a:endParaRPr lang="ru-RU" b="1" dirty="0">
              <a:solidFill>
                <a:schemeClr val="bg1"/>
              </a:solidFill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70787" y="5047796"/>
            <a:ext cx="966787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uk-UA" b="1" dirty="0">
                <a:solidFill>
                  <a:schemeClr val="bg1"/>
                </a:solidFill>
                <a:cs typeface="+mn-cs"/>
              </a:rPr>
              <a:t>Київ</a:t>
            </a:r>
            <a:endParaRPr lang="ru-RU" b="1" dirty="0">
              <a:solidFill>
                <a:schemeClr val="bg1"/>
              </a:solidFill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59706" y="3560502"/>
            <a:ext cx="889000" cy="6461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uk-UA" b="1" dirty="0">
                <a:solidFill>
                  <a:schemeClr val="bg1"/>
                </a:solidFill>
                <a:cs typeface="+mn-cs"/>
              </a:rPr>
              <a:t>7,8 % </a:t>
            </a:r>
          </a:p>
          <a:p>
            <a:pPr algn="r">
              <a:defRPr/>
            </a:pPr>
            <a:r>
              <a:rPr lang="uk-UA" b="1" dirty="0">
                <a:solidFill>
                  <a:schemeClr val="bg1"/>
                </a:solidFill>
                <a:cs typeface="+mn-cs"/>
              </a:rPr>
              <a:t>Одеса</a:t>
            </a:r>
            <a:endParaRPr lang="ru-RU" b="1" dirty="0">
              <a:solidFill>
                <a:schemeClr val="bg1"/>
              </a:solidFill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770787" y="2244916"/>
            <a:ext cx="993775" cy="6461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uk-UA" b="1" dirty="0">
                <a:solidFill>
                  <a:schemeClr val="bg1"/>
                </a:solidFill>
                <a:cs typeface="+mn-cs"/>
              </a:rPr>
              <a:t>4,6 % </a:t>
            </a:r>
          </a:p>
          <a:p>
            <a:pPr algn="r">
              <a:defRPr/>
            </a:pPr>
            <a:r>
              <a:rPr lang="uk-UA" b="1" dirty="0">
                <a:solidFill>
                  <a:schemeClr val="bg1"/>
                </a:solidFill>
                <a:cs typeface="+mn-cs"/>
              </a:rPr>
              <a:t> Харків</a:t>
            </a:r>
            <a:endParaRPr lang="ru-RU" b="1" dirty="0">
              <a:solidFill>
                <a:schemeClr val="bg1"/>
              </a:solidFill>
              <a:cs typeface="+mn-c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18401" y="1831975"/>
            <a:ext cx="1081087" cy="6461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uk-UA" b="1" dirty="0">
                <a:solidFill>
                  <a:schemeClr val="bg1"/>
                </a:solidFill>
                <a:cs typeface="+mn-cs"/>
              </a:rPr>
              <a:t>3,9 % </a:t>
            </a:r>
          </a:p>
          <a:p>
            <a:pPr algn="r">
              <a:defRPr/>
            </a:pPr>
            <a:r>
              <a:rPr lang="uk-UA" b="1" dirty="0">
                <a:solidFill>
                  <a:schemeClr val="bg1"/>
                </a:solidFill>
                <a:cs typeface="+mn-cs"/>
              </a:rPr>
              <a:t>Херсон </a:t>
            </a:r>
            <a:endParaRPr lang="ru-RU" b="1" dirty="0">
              <a:solidFill>
                <a:schemeClr val="bg1"/>
              </a:solidFill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69853" y="2404741"/>
            <a:ext cx="85725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uk-UA" b="1" dirty="0">
                <a:solidFill>
                  <a:schemeClr val="bg1"/>
                </a:solidFill>
                <a:cs typeface="+mn-cs"/>
              </a:rPr>
              <a:t>Інші</a:t>
            </a:r>
          </a:p>
          <a:p>
            <a:pPr algn="ctr">
              <a:defRPr/>
            </a:pPr>
            <a:r>
              <a:rPr lang="uk-UA" b="1" dirty="0">
                <a:solidFill>
                  <a:schemeClr val="bg1"/>
                </a:solidFill>
                <a:cs typeface="+mn-cs"/>
              </a:rPr>
              <a:t>1-2%</a:t>
            </a:r>
            <a:endParaRPr lang="ru-RU" b="1" dirty="0">
              <a:solidFill>
                <a:schemeClr val="bg1"/>
              </a:solidFill>
              <a:cs typeface="+mn-cs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 bwMode="auto">
          <a:xfrm>
            <a:off x="4143241" y="1831975"/>
            <a:ext cx="162477" cy="87681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23728" y="154481"/>
            <a:ext cx="64087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chemeClr val="tx1">
                    <a:lumMod val="50000"/>
                  </a:schemeClr>
                </a:solidFill>
              </a:rPr>
              <a:t>Географія </a:t>
            </a:r>
            <a:r>
              <a:rPr lang="uk-UA" sz="3200" b="1" dirty="0">
                <a:solidFill>
                  <a:schemeClr val="tx1">
                    <a:lumMod val="50000"/>
                  </a:schemeClr>
                </a:solidFill>
              </a:rPr>
              <a:t>захисту дисертацій</a:t>
            </a:r>
            <a:endParaRPr lang="ru-RU" sz="3200" dirty="0"/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0728"/>
            <a:ext cx="9184024" cy="5616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2" name="WordArt 4"/>
          <p:cNvSpPr>
            <a:spLocks noChangeArrowheads="1" noChangeShapeType="1" noTextEdit="1"/>
          </p:cNvSpPr>
          <p:nvPr/>
        </p:nvSpPr>
        <p:spPr bwMode="gray">
          <a:xfrm>
            <a:off x="1454150" y="3024188"/>
            <a:ext cx="6048375" cy="8636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ru-RU" sz="3600" b="1" kern="10" dirty="0">
                <a:ln w="19050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tx1"/>
                    </a:gs>
                    <a:gs pos="100000">
                      <a:schemeClr val="hlink"/>
                    </a:gs>
                  </a:gsLst>
                  <a:lin ang="0" scaled="1"/>
                </a:gradFill>
                <a:effectLst>
                  <a:outerShdw dist="63500" dir="2212194" algn="ctr" rotWithShape="0">
                    <a:schemeClr val="tx2">
                      <a:alpha val="50000"/>
                    </a:schemeClr>
                  </a:outerShdw>
                </a:effectLst>
                <a:latin typeface="Arial"/>
                <a:cs typeface="Arial"/>
              </a:rPr>
              <a:t>Дякую за увагу!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90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90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9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2" grpId="0" animBg="1"/>
    </p:bldLst>
  </p:timing>
</p:sld>
</file>

<file path=ppt/theme/theme1.xml><?xml version="1.0" encoding="utf-8"?>
<a:theme xmlns:a="http://schemas.openxmlformats.org/drawingml/2006/main" name="5">
  <a:themeElements>
    <a:clrScheme name="sample 1">
      <a:dk1>
        <a:srgbClr val="1D528D"/>
      </a:dk1>
      <a:lt1>
        <a:srgbClr val="FFFFFF"/>
      </a:lt1>
      <a:dk2>
        <a:srgbClr val="000000"/>
      </a:dk2>
      <a:lt2>
        <a:srgbClr val="C0C0C0"/>
      </a:lt2>
      <a:accent1>
        <a:srgbClr val="1B9AD9"/>
      </a:accent1>
      <a:accent2>
        <a:srgbClr val="1DB3AC"/>
      </a:accent2>
      <a:accent3>
        <a:srgbClr val="FFFFFF"/>
      </a:accent3>
      <a:accent4>
        <a:srgbClr val="174578"/>
      </a:accent4>
      <a:accent5>
        <a:srgbClr val="ABCAE9"/>
      </a:accent5>
      <a:accent6>
        <a:srgbClr val="19A29B"/>
      </a:accent6>
      <a:hlink>
        <a:srgbClr val="9999FF"/>
      </a:hlink>
      <a:folHlink>
        <a:srgbClr val="969696"/>
      </a:folHlink>
    </a:clrScheme>
    <a:fontScheme name="samp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ample 1">
        <a:dk1>
          <a:srgbClr val="1D528D"/>
        </a:dk1>
        <a:lt1>
          <a:srgbClr val="FFFFFF"/>
        </a:lt1>
        <a:dk2>
          <a:srgbClr val="000000"/>
        </a:dk2>
        <a:lt2>
          <a:srgbClr val="C0C0C0"/>
        </a:lt2>
        <a:accent1>
          <a:srgbClr val="1B9AD9"/>
        </a:accent1>
        <a:accent2>
          <a:srgbClr val="1DB3AC"/>
        </a:accent2>
        <a:accent3>
          <a:srgbClr val="FFFFFF"/>
        </a:accent3>
        <a:accent4>
          <a:srgbClr val="174578"/>
        </a:accent4>
        <a:accent5>
          <a:srgbClr val="ABCAE9"/>
        </a:accent5>
        <a:accent6>
          <a:srgbClr val="19A29B"/>
        </a:accent6>
        <a:hlink>
          <a:srgbClr val="9999F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003366"/>
        </a:dk1>
        <a:lt1>
          <a:srgbClr val="FFFFFF"/>
        </a:lt1>
        <a:dk2>
          <a:srgbClr val="000000"/>
        </a:dk2>
        <a:lt2>
          <a:srgbClr val="C0C0C0"/>
        </a:lt2>
        <a:accent1>
          <a:srgbClr val="3556A7"/>
        </a:accent1>
        <a:accent2>
          <a:srgbClr val="C78DD7"/>
        </a:accent2>
        <a:accent3>
          <a:srgbClr val="FFFFFF"/>
        </a:accent3>
        <a:accent4>
          <a:srgbClr val="002A56"/>
        </a:accent4>
        <a:accent5>
          <a:srgbClr val="AEB4D0"/>
        </a:accent5>
        <a:accent6>
          <a:srgbClr val="B47FC3"/>
        </a:accent6>
        <a:hlink>
          <a:srgbClr val="3197BB"/>
        </a:hlink>
        <a:folHlink>
          <a:srgbClr val="878FA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1D528D"/>
        </a:dk1>
        <a:lt1>
          <a:srgbClr val="FFFFFF"/>
        </a:lt1>
        <a:dk2>
          <a:srgbClr val="000000"/>
        </a:dk2>
        <a:lt2>
          <a:srgbClr val="C0C0C0"/>
        </a:lt2>
        <a:accent1>
          <a:srgbClr val="399D72"/>
        </a:accent1>
        <a:accent2>
          <a:srgbClr val="FF9900"/>
        </a:accent2>
        <a:accent3>
          <a:srgbClr val="FFFFFF"/>
        </a:accent3>
        <a:accent4>
          <a:srgbClr val="174578"/>
        </a:accent4>
        <a:accent5>
          <a:srgbClr val="AECCBC"/>
        </a:accent5>
        <a:accent6>
          <a:srgbClr val="E78A00"/>
        </a:accent6>
        <a:hlink>
          <a:srgbClr val="9999F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5</Template>
  <TotalTime>1137</TotalTime>
  <Words>667</Words>
  <Application>Microsoft Office PowerPoint</Application>
  <PresentationFormat>Экран (4:3)</PresentationFormat>
  <Paragraphs>127</Paragraphs>
  <Slides>22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22</vt:i4>
      </vt:variant>
    </vt:vector>
  </HeadingPairs>
  <TitlesOfParts>
    <vt:vector size="26" baseType="lpstr">
      <vt:lpstr>5</vt:lpstr>
      <vt:lpstr>Image</vt:lpstr>
      <vt:lpstr>Диаграмма</vt:lpstr>
      <vt:lpstr>Microsoft Excel Chart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Переваги застосування бібліометричниих методів</vt:lpstr>
      <vt:lpstr>Аналіз авторефератів кандидатських дисертацій за період з 2003 по 2013 рр., що знаходяться в фонді Наукової бібліотеки НУК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Публікаційна активність за період  2003 - 2013рр.</vt:lpstr>
      <vt:lpstr>Порівняльна кількість публікацій  за період 2003-2013рр. </vt:lpstr>
      <vt:lpstr>Презентация PowerPoint</vt:lpstr>
      <vt:lpstr>Динаміка участі дисертантів в міжнародних та всеукраїнських наукових конференціях  за період 2003-2013рр.</vt:lpstr>
      <vt:lpstr>Презентация PowerPoint</vt:lpstr>
      <vt:lpstr>Доповіді на конференціях за період 2003-2013рр.</vt:lpstr>
      <vt:lpstr>Статистичні дані географії захисту дисертацій 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Liblaptop</dc:creator>
  <cp:lastModifiedBy>Ірина Бондар</cp:lastModifiedBy>
  <cp:revision>153</cp:revision>
  <dcterms:created xsi:type="dcterms:W3CDTF">2014-04-03T11:32:34Z</dcterms:created>
  <dcterms:modified xsi:type="dcterms:W3CDTF">2014-04-14T09:42:21Z</dcterms:modified>
</cp:coreProperties>
</file>