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5" r:id="rId3"/>
    <p:sldId id="284" r:id="rId4"/>
    <p:sldId id="283" r:id="rId5"/>
    <p:sldId id="282" r:id="rId6"/>
    <p:sldId id="281" r:id="rId7"/>
    <p:sldId id="280" r:id="rId8"/>
    <p:sldId id="279" r:id="rId9"/>
    <p:sldId id="277" r:id="rId10"/>
    <p:sldId id="276" r:id="rId11"/>
    <p:sldId id="275" r:id="rId12"/>
    <p:sldId id="274" r:id="rId13"/>
    <p:sldId id="273" r:id="rId14"/>
    <p:sldId id="272" r:id="rId15"/>
    <p:sldId id="271" r:id="rId16"/>
    <p:sldId id="270" r:id="rId17"/>
    <p:sldId id="269" r:id="rId18"/>
    <p:sldId id="268" r:id="rId19"/>
    <p:sldId id="267" r:id="rId20"/>
    <p:sldId id="266" r:id="rId21"/>
    <p:sldId id="265" r:id="rId22"/>
    <p:sldId id="264" r:id="rId23"/>
    <p:sldId id="263" r:id="rId24"/>
    <p:sldId id="262" r:id="rId25"/>
    <p:sldId id="261" r:id="rId26"/>
    <p:sldId id="260" r:id="rId27"/>
    <p:sldId id="257" r:id="rId28"/>
    <p:sldId id="258" r:id="rId29"/>
    <p:sldId id="25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24" autoAdjust="0"/>
  </p:normalViewPr>
  <p:slideViewPr>
    <p:cSldViewPr>
      <p:cViewPr varScale="1">
        <p:scale>
          <a:sx n="86" d="100"/>
          <a:sy n="86" d="100"/>
        </p:scale>
        <p:origin x="-109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library@onu.edu.u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vislib.onu.edu.ua/" TargetMode="External"/><Relationship Id="rId4" Type="http://schemas.openxmlformats.org/officeDocument/2006/relationships/hyperlink" Target="http://www.lib.onu.edu.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6256" y="4365104"/>
            <a:ext cx="2267744" cy="2160240"/>
          </a:xfr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</a:pPr>
            <a:r>
              <a:rPr lang="ru-RU" sz="1600" b="1" dirty="0" err="1" smtClean="0">
                <a:solidFill>
                  <a:schemeClr val="tx1"/>
                </a:solidFill>
                <a:latin typeface="Georgia" pitchFamily="18" charset="0"/>
              </a:rPr>
              <a:t>Подрезова</a:t>
            </a:r>
            <a:r>
              <a:rPr lang="en-US" sz="16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Georgia" pitchFamily="18" charset="0"/>
              </a:rPr>
              <a:t>М.О., </a:t>
            </a:r>
            <a:r>
              <a:rPr lang="ru-RU" sz="1600" b="1" dirty="0">
                <a:solidFill>
                  <a:schemeClr val="tx1"/>
                </a:solidFill>
                <a:latin typeface="Georgia" pitchFamily="18" charset="0"/>
              </a:rPr>
              <a:t>директор </a:t>
            </a:r>
            <a:r>
              <a:rPr lang="ru-RU" sz="1600" b="1" dirty="0" err="1" smtClean="0">
                <a:solidFill>
                  <a:schemeClr val="tx1"/>
                </a:solidFill>
                <a:latin typeface="Georgia" pitchFamily="18" charset="0"/>
              </a:rPr>
              <a:t>Наукової</a:t>
            </a:r>
            <a:r>
              <a:rPr lang="ru-RU" sz="16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Georgia" pitchFamily="18" charset="0"/>
              </a:rPr>
              <a:t>бібліотеки</a:t>
            </a:r>
            <a:r>
              <a:rPr lang="ru-RU" sz="1600" b="1" dirty="0" smtClean="0">
                <a:solidFill>
                  <a:schemeClr val="tx1"/>
                </a:solidFill>
                <a:latin typeface="Georgia" pitchFamily="18" charset="0"/>
              </a:rPr>
              <a:t> ОНУ</a:t>
            </a:r>
            <a:endParaRPr lang="en-US" sz="16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spcBef>
                <a:spcPct val="0"/>
              </a:spcBef>
            </a:pPr>
            <a:endParaRPr lang="ru-RU" sz="1800" b="1" dirty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1500" b="1" dirty="0">
                <a:solidFill>
                  <a:schemeClr val="tx1"/>
                </a:solidFill>
                <a:latin typeface="Georgia" pitchFamily="18" charset="0"/>
              </a:rPr>
              <a:t>15 </a:t>
            </a:r>
            <a:r>
              <a:rPr lang="ru-RU" sz="1500" b="1" dirty="0" err="1" smtClean="0">
                <a:solidFill>
                  <a:schemeClr val="tx1"/>
                </a:solidFill>
                <a:latin typeface="Georgia" pitchFamily="18" charset="0"/>
              </a:rPr>
              <a:t>квітня</a:t>
            </a:r>
            <a:r>
              <a:rPr lang="ru-RU" sz="15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1500" b="1" dirty="0">
                <a:solidFill>
                  <a:schemeClr val="tx1"/>
                </a:solidFill>
                <a:latin typeface="Georgia" pitchFamily="18" charset="0"/>
              </a:rPr>
              <a:t>2014 </a:t>
            </a:r>
            <a:r>
              <a:rPr lang="ru-RU" sz="1500" b="1" dirty="0" smtClean="0">
                <a:solidFill>
                  <a:schemeClr val="tx1"/>
                </a:solidFill>
                <a:latin typeface="Georgia" pitchFamily="18" charset="0"/>
              </a:rPr>
              <a:t>р.</a:t>
            </a:r>
            <a:endParaRPr lang="ru-RU" sz="1500" b="1" dirty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1500" b="1" dirty="0" smtClean="0">
                <a:solidFill>
                  <a:schemeClr val="tx1"/>
                </a:solidFill>
                <a:latin typeface="Georgia" pitchFamily="18" charset="0"/>
              </a:rPr>
              <a:t>м. Одеса</a:t>
            </a:r>
            <a:endParaRPr lang="ru-RU" sz="15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6324600" cy="3240360"/>
          </a:xfrm>
        </p:spPr>
        <p:txBody>
          <a:bodyPr/>
          <a:lstStyle/>
          <a:p>
            <a:r>
              <a:rPr lang="ru-RU" sz="3600" b="1" dirty="0" err="1" smtClean="0">
                <a:latin typeface="Georgia" pitchFamily="18" charset="0"/>
              </a:rPr>
              <a:t>Стратегія</a:t>
            </a:r>
            <a:r>
              <a:rPr lang="ru-RU" sz="3600" b="1" dirty="0" smtClean="0">
                <a:latin typeface="Georgia" pitchFamily="18" charset="0"/>
              </a:rPr>
              <a:t> </a:t>
            </a:r>
            <a:r>
              <a:rPr lang="ru-RU" sz="3600" b="1" dirty="0" err="1" smtClean="0">
                <a:latin typeface="Georgia" pitchFamily="18" charset="0"/>
              </a:rPr>
              <a:t>розвитку</a:t>
            </a:r>
            <a:r>
              <a:rPr lang="ru-RU" sz="3600" b="1" dirty="0" smtClean="0">
                <a:latin typeface="Georgia" pitchFamily="18" charset="0"/>
              </a:rPr>
              <a:t> </a:t>
            </a:r>
            <a:r>
              <a:rPr lang="en-US" sz="3600" b="1" dirty="0">
                <a:latin typeface="Georgia" pitchFamily="18" charset="0"/>
              </a:rPr>
              <a:t/>
            </a:r>
            <a:br>
              <a:rPr lang="en-US" sz="3600" b="1" dirty="0">
                <a:latin typeface="Georgia" pitchFamily="18" charset="0"/>
              </a:rPr>
            </a:br>
            <a:r>
              <a:rPr lang="ru-RU" sz="3600" b="1" dirty="0">
                <a:latin typeface="Georgia" pitchFamily="18" charset="0"/>
              </a:rPr>
              <a:t>НБ  в </a:t>
            </a:r>
            <a:r>
              <a:rPr lang="ru-RU" sz="3600" b="1" dirty="0" err="1" smtClean="0">
                <a:latin typeface="Georgia" pitchFamily="18" charset="0"/>
              </a:rPr>
              <a:t>умовах</a:t>
            </a:r>
            <a:r>
              <a:rPr lang="ru-RU" sz="3600" b="1" dirty="0" smtClean="0">
                <a:latin typeface="Georgia" pitchFamily="18" charset="0"/>
              </a:rPr>
              <a:t> </a:t>
            </a:r>
            <a:r>
              <a:rPr lang="ru-RU" sz="3600" b="1" dirty="0" err="1" smtClean="0">
                <a:latin typeface="Georgia" pitchFamily="18" charset="0"/>
              </a:rPr>
              <a:t>інформатизації</a:t>
            </a:r>
            <a:r>
              <a:rPr lang="ru-RU" sz="3600" b="1" dirty="0" smtClean="0">
                <a:latin typeface="Georgia" pitchFamily="18" charset="0"/>
              </a:rPr>
              <a:t> </a:t>
            </a:r>
            <a:r>
              <a:rPr lang="ru-RU" sz="3600" b="1" dirty="0" err="1" smtClean="0">
                <a:latin typeface="Georgia" pitchFamily="18" charset="0"/>
              </a:rPr>
              <a:t>спільноти</a:t>
            </a:r>
            <a:r>
              <a:rPr lang="ru-RU" sz="4400" b="1" dirty="0">
                <a:latin typeface="Georgia" pitchFamily="18" charset="0"/>
              </a:rPr>
              <a:t/>
            </a:r>
            <a:br>
              <a:rPr lang="ru-RU" sz="4400" b="1" dirty="0">
                <a:latin typeface="Georgia" pitchFamily="18" charset="0"/>
              </a:rPr>
            </a:br>
            <a:endParaRPr lang="ru-RU" dirty="0"/>
          </a:p>
        </p:txBody>
      </p:sp>
      <p:pic>
        <p:nvPicPr>
          <p:cNvPr id="5" name="Picture 4" descr="I:\Для М.А. 2012\ДОКЛАД. Вестник\A. V\zn-bigon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5170512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3768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295456" cy="768897"/>
          </a:xfrm>
        </p:spPr>
        <p:txBody>
          <a:bodyPr/>
          <a:lstStyle/>
          <a:p>
            <a:r>
              <a:rPr lang="ru-RU" b="1" dirty="0" smtClean="0">
                <a:latin typeface="Georgia" pitchFamily="18" charset="0"/>
              </a:rPr>
              <a:t>Бібліотека </a:t>
            </a:r>
            <a:r>
              <a:rPr lang="ru-RU" b="1" dirty="0">
                <a:latin typeface="Georgia" pitchFamily="18" charset="0"/>
              </a:rPr>
              <a:t>– </a:t>
            </a:r>
            <a:r>
              <a:rPr lang="ru-RU" b="1" dirty="0" err="1" smtClean="0">
                <a:latin typeface="Georgia" pitchFamily="18" charset="0"/>
              </a:rPr>
              <a:t>сьогодні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556792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400" b="1" dirty="0" err="1" smtClean="0">
                <a:latin typeface="Georgia" panose="02040502050405020303" pitchFamily="18" charset="0"/>
              </a:rPr>
              <a:t>Автоматизація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усіх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інформаційних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процесів</a:t>
            </a:r>
            <a:endParaRPr lang="ru-RU" sz="2400" b="1" dirty="0" smtClean="0">
              <a:latin typeface="Georgia" panose="02040502050405020303" pitchFamily="18" charset="0"/>
            </a:endParaRP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400" b="1" dirty="0" err="1" smtClean="0">
                <a:latin typeface="Georgia" panose="02040502050405020303" pitchFamily="18" charset="0"/>
              </a:rPr>
              <a:t>Забезпечення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повного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покриття</a:t>
            </a:r>
            <a:r>
              <a:rPr lang="ru-RU" sz="2400" b="1" dirty="0" smtClean="0">
                <a:latin typeface="Georgia" panose="02040502050405020303" pitchFamily="18" charset="0"/>
              </a:rPr>
              <a:t> зоною </a:t>
            </a:r>
            <a:r>
              <a:rPr lang="en-US" sz="2400" b="1" dirty="0">
                <a:latin typeface="Georgia" panose="02040502050405020303" pitchFamily="18" charset="0"/>
              </a:rPr>
              <a:t>WI-FI</a:t>
            </a:r>
            <a:endParaRPr lang="ru-RU" sz="2400" b="1" dirty="0">
              <a:latin typeface="Georgia" panose="02040502050405020303" pitchFamily="18" charset="0"/>
            </a:endParaRP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400" b="1" dirty="0" err="1" smtClean="0">
                <a:latin typeface="Georgia" panose="02040502050405020303" pitchFamily="18" charset="0"/>
              </a:rPr>
              <a:t>Електронні</a:t>
            </a:r>
            <a:r>
              <a:rPr lang="ru-RU" sz="2400" b="1" dirty="0" smtClean="0">
                <a:latin typeface="Georgia" panose="02040502050405020303" pitchFamily="18" charset="0"/>
              </a:rPr>
              <a:t> заказ та </a:t>
            </a:r>
            <a:r>
              <a:rPr lang="ru-RU" sz="2400" b="1" dirty="0" err="1" smtClean="0">
                <a:latin typeface="Georgia" panose="02040502050405020303" pitchFamily="18" charset="0"/>
              </a:rPr>
              <a:t>книговидача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літератури</a:t>
            </a:r>
            <a:endParaRPr lang="en-US" sz="2400" b="1" dirty="0">
              <a:latin typeface="Georgia" panose="02040502050405020303" pitchFamily="18" charset="0"/>
            </a:endParaRPr>
          </a:p>
          <a:p>
            <a:pPr marL="685800" indent="-342900">
              <a:buFont typeface="Wingdings" panose="05000000000000000000" pitchFamily="2" charset="2"/>
              <a:buChar char="Ø"/>
              <a:defRPr/>
            </a:pP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en-US" sz="2400" b="1" dirty="0" smtClean="0">
                <a:latin typeface="Georgia" panose="02040502050405020303" pitchFamily="18" charset="0"/>
              </a:rPr>
              <a:t>Web</a:t>
            </a:r>
            <a:r>
              <a:rPr lang="ru-RU" sz="2400" b="1" dirty="0">
                <a:latin typeface="Georgia" panose="02040502050405020303" pitchFamily="18" charset="0"/>
              </a:rPr>
              <a:t>-сайт </a:t>
            </a:r>
            <a:r>
              <a:rPr lang="ru-RU" sz="2400" b="1" dirty="0" err="1" smtClean="0">
                <a:latin typeface="Georgia" panose="02040502050405020303" pitchFamily="18" charset="0"/>
              </a:rPr>
              <a:t>бібліотеки</a:t>
            </a:r>
            <a:r>
              <a:rPr lang="ru-RU" sz="2400" b="1" dirty="0">
                <a:latin typeface="Georgia" panose="02040502050405020303" pitchFamily="18" charset="0"/>
              </a:rPr>
              <a:t>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ru-RU" sz="2000" b="1" dirty="0" smtClean="0">
                <a:latin typeface="Georgia" panose="02040502050405020303" pitchFamily="18" charset="0"/>
              </a:rPr>
              <a:t> </a:t>
            </a:r>
            <a:r>
              <a:rPr lang="ru-RU" sz="2000" b="1" dirty="0" err="1" smtClean="0">
                <a:latin typeface="Georgia" panose="02040502050405020303" pitchFamily="18" charset="0"/>
              </a:rPr>
              <a:t>Електронний</a:t>
            </a:r>
            <a:r>
              <a:rPr lang="ru-RU" sz="2000" b="1" dirty="0" smtClean="0">
                <a:latin typeface="Georgia" panose="02040502050405020303" pitchFamily="18" charset="0"/>
              </a:rPr>
              <a:t> </a:t>
            </a:r>
            <a:r>
              <a:rPr lang="ru-RU" sz="2000" b="1" dirty="0">
                <a:latin typeface="Georgia" panose="02040502050405020303" pitchFamily="18" charset="0"/>
              </a:rPr>
              <a:t>каталог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ru-RU" sz="2000" b="1" dirty="0" smtClean="0">
                <a:latin typeface="Georgia" panose="02040502050405020303" pitchFamily="18" charset="0"/>
              </a:rPr>
              <a:t> </a:t>
            </a:r>
            <a:r>
              <a:rPr lang="ru-RU" sz="2000" b="1" dirty="0" err="1" smtClean="0">
                <a:latin typeface="Georgia" panose="02040502050405020303" pitchFamily="18" charset="0"/>
              </a:rPr>
              <a:t>Електронна</a:t>
            </a:r>
            <a:r>
              <a:rPr lang="ru-RU" sz="2000" b="1" dirty="0" smtClean="0">
                <a:latin typeface="Georgia" panose="02040502050405020303" pitchFamily="18" charset="0"/>
              </a:rPr>
              <a:t> </a:t>
            </a:r>
            <a:r>
              <a:rPr lang="ru-RU" sz="2000" b="1" dirty="0" err="1" smtClean="0">
                <a:latin typeface="Georgia" panose="02040502050405020303" pitchFamily="18" charset="0"/>
              </a:rPr>
              <a:t>бібліотека</a:t>
            </a:r>
            <a:endParaRPr lang="ru-RU" sz="2000" b="1" dirty="0">
              <a:latin typeface="Georgia" panose="02040502050405020303" pitchFamily="18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ru-RU" sz="2000" b="1" dirty="0" smtClean="0">
                <a:latin typeface="Georgia" panose="02040502050405020303" pitchFamily="18" charset="0"/>
              </a:rPr>
              <a:t> </a:t>
            </a:r>
            <a:r>
              <a:rPr lang="ru-RU" sz="2000" b="1" dirty="0" err="1" smtClean="0">
                <a:latin typeface="Georgia" panose="02040502050405020303" pitchFamily="18" charset="0"/>
              </a:rPr>
              <a:t>Репозитарій</a:t>
            </a:r>
            <a:r>
              <a:rPr lang="ru-RU" sz="2000" b="1" dirty="0" smtClean="0">
                <a:latin typeface="Georgia" panose="02040502050405020303" pitchFamily="18" charset="0"/>
              </a:rPr>
              <a:t> ОНУ</a:t>
            </a:r>
            <a:endParaRPr lang="ru-RU" sz="2000" b="1" dirty="0">
              <a:latin typeface="Georgia" panose="02040502050405020303" pitchFamily="18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ru-RU" sz="2000" b="1" dirty="0" smtClean="0">
                <a:latin typeface="Georgia" panose="02040502050405020303" pitchFamily="18" charset="0"/>
              </a:rPr>
              <a:t> </a:t>
            </a:r>
            <a:r>
              <a:rPr lang="ru-RU" sz="2000" b="1" dirty="0" err="1" smtClean="0">
                <a:latin typeface="Georgia" panose="02040502050405020303" pitchFamily="18" charset="0"/>
              </a:rPr>
              <a:t>Створення</a:t>
            </a:r>
            <a:r>
              <a:rPr lang="ru-RU" sz="2000" b="1" dirty="0" smtClean="0">
                <a:latin typeface="Georgia" panose="02040502050405020303" pitchFamily="18" charset="0"/>
              </a:rPr>
              <a:t> БД </a:t>
            </a:r>
            <a:r>
              <a:rPr lang="ru-RU" sz="2000" b="1" dirty="0" err="1" smtClean="0">
                <a:latin typeface="Georgia" panose="02040502050405020303" pitchFamily="18" charset="0"/>
              </a:rPr>
              <a:t>періодичних</a:t>
            </a:r>
            <a:r>
              <a:rPr lang="ru-RU" sz="2000" b="1" dirty="0" smtClean="0">
                <a:latin typeface="Georgia" panose="02040502050405020303" pitchFamily="18" charset="0"/>
              </a:rPr>
              <a:t>  </a:t>
            </a:r>
            <a:r>
              <a:rPr lang="ru-RU" sz="2000" b="1" dirty="0" err="1" smtClean="0">
                <a:latin typeface="Georgia" panose="02040502050405020303" pitchFamily="18" charset="0"/>
              </a:rPr>
              <a:t>видань</a:t>
            </a:r>
            <a:r>
              <a:rPr lang="ru-RU" sz="2000" b="1" dirty="0" smtClean="0">
                <a:latin typeface="Georgia" panose="02040502050405020303" pitchFamily="18" charset="0"/>
              </a:rPr>
              <a:t> ОНУ    </a:t>
            </a:r>
          </a:p>
          <a:p>
            <a:pPr lvl="1">
              <a:defRPr/>
            </a:pPr>
            <a:r>
              <a:rPr lang="ru-RU" sz="2000" b="1" dirty="0">
                <a:latin typeface="Georgia" panose="02040502050405020303" pitchFamily="18" charset="0"/>
              </a:rPr>
              <a:t> </a:t>
            </a:r>
            <a:r>
              <a:rPr lang="ru-RU" sz="2000" b="1" dirty="0" smtClean="0">
                <a:latin typeface="Georgia" panose="02040502050405020303" pitchFamily="18" charset="0"/>
              </a:rPr>
              <a:t>  та </a:t>
            </a:r>
            <a:r>
              <a:rPr lang="ru-RU" sz="2000" b="1" dirty="0" err="1" smtClean="0">
                <a:latin typeface="Georgia" panose="02040502050405020303" pitchFamily="18" charset="0"/>
              </a:rPr>
              <a:t>тематичних</a:t>
            </a:r>
            <a:r>
              <a:rPr lang="ru-RU" sz="2000" b="1" dirty="0" smtClean="0">
                <a:latin typeface="Georgia" panose="02040502050405020303" pitchFamily="18" charset="0"/>
              </a:rPr>
              <a:t> </a:t>
            </a:r>
            <a:r>
              <a:rPr lang="ru-RU" sz="2000" b="1" dirty="0">
                <a:latin typeface="Georgia" panose="02040502050405020303" pitchFamily="18" charset="0"/>
              </a:rPr>
              <a:t>БД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ru-RU" sz="2000" b="1" dirty="0" smtClean="0">
                <a:latin typeface="Georgia" panose="02040502050405020303" pitchFamily="18" charset="0"/>
              </a:rPr>
              <a:t> </a:t>
            </a:r>
            <a:r>
              <a:rPr lang="ru-RU" sz="2000" b="1" dirty="0" err="1" smtClean="0">
                <a:latin typeface="Georgia" panose="02040502050405020303" pitchFamily="18" charset="0"/>
              </a:rPr>
              <a:t>Іміжд</a:t>
            </a:r>
            <a:r>
              <a:rPr lang="ru-RU" sz="2000" b="1" dirty="0" smtClean="0">
                <a:latin typeface="Georgia" panose="02040502050405020303" pitchFamily="18" charset="0"/>
              </a:rPr>
              <a:t>-каталог та </a:t>
            </a:r>
            <a:r>
              <a:rPr lang="ru-RU" sz="2000" b="1" dirty="0" err="1" smtClean="0">
                <a:latin typeface="Georgia" panose="02040502050405020303" pitchFamily="18" charset="0"/>
              </a:rPr>
              <a:t>ін</a:t>
            </a:r>
            <a:r>
              <a:rPr lang="ru-RU" sz="2000" b="1" dirty="0" smtClean="0">
                <a:latin typeface="Georgia" panose="02040502050405020303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295456" cy="912913"/>
          </a:xfrm>
        </p:spPr>
        <p:txBody>
          <a:bodyPr/>
          <a:lstStyle/>
          <a:p>
            <a:r>
              <a:rPr lang="ru-RU" b="1" dirty="0" err="1" smtClean="0">
                <a:latin typeface="Georgia" pitchFamily="18" charset="0"/>
              </a:rPr>
              <a:t>Стратегія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розвитку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2204864"/>
            <a:ext cx="777686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b="1" dirty="0" err="1" smtClean="0">
                <a:latin typeface="Georgia" pitchFamily="18" charset="0"/>
              </a:rPr>
              <a:t>Класична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бібліотека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>
                <a:latin typeface="Georgia" pitchFamily="18" charset="0"/>
              </a:rPr>
              <a:t>– </a:t>
            </a:r>
            <a:r>
              <a:rPr lang="ru-RU" sz="2400" b="1" dirty="0" err="1" smtClean="0">
                <a:latin typeface="Georgia" pitchFamily="18" charset="0"/>
              </a:rPr>
              <a:t>сховище</a:t>
            </a:r>
            <a:r>
              <a:rPr lang="ru-RU" sz="2400" b="1" dirty="0" smtClean="0">
                <a:latin typeface="Georgia" pitchFamily="18" charset="0"/>
              </a:rPr>
              <a:t> з </a:t>
            </a:r>
            <a:r>
              <a:rPr lang="ru-RU" sz="2400" b="1" dirty="0" err="1" smtClean="0">
                <a:latin typeface="Georgia" pitchFamily="18" charset="0"/>
              </a:rPr>
              <a:t>традиційними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бібліотечними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процесами</a:t>
            </a:r>
            <a:r>
              <a:rPr lang="ru-RU" sz="2400" b="1" dirty="0" smtClean="0">
                <a:latin typeface="Georgia" pitchFamily="18" charset="0"/>
              </a:rPr>
              <a:t>.</a:t>
            </a:r>
            <a:endParaRPr lang="ru-RU" sz="2400" b="1" dirty="0">
              <a:latin typeface="Georg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err="1" smtClean="0">
                <a:latin typeface="Georgia" pitchFamily="18" charset="0"/>
              </a:rPr>
              <a:t>Електронна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бібліотека</a:t>
            </a:r>
            <a:r>
              <a:rPr lang="ru-RU" sz="2400" b="1" dirty="0" smtClean="0">
                <a:latin typeface="Georgia" pitchFamily="18" charset="0"/>
              </a:rPr>
              <a:t> – </a:t>
            </a:r>
            <a:r>
              <a:rPr lang="ru-RU" sz="2400" b="1" dirty="0" err="1" smtClean="0">
                <a:latin typeface="Georgia" pitchFamily="18" charset="0"/>
              </a:rPr>
              <a:t>електронні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ресурси</a:t>
            </a:r>
            <a:r>
              <a:rPr lang="ru-RU" sz="2400" b="1" dirty="0" smtClean="0">
                <a:latin typeface="Georgia" pitchFamily="18" charset="0"/>
              </a:rPr>
              <a:t>.</a:t>
            </a:r>
            <a:endParaRPr lang="ru-RU" sz="2400" b="1" dirty="0">
              <a:latin typeface="Georg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err="1" smtClean="0">
                <a:latin typeface="Georgia" pitchFamily="18" charset="0"/>
              </a:rPr>
              <a:t>Бібліотека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>
                <a:latin typeface="Georgia" pitchFamily="18" charset="0"/>
              </a:rPr>
              <a:t>– </a:t>
            </a:r>
            <a:r>
              <a:rPr lang="ru-RU" sz="2400" b="1" dirty="0" err="1" smtClean="0">
                <a:latin typeface="Georgia" pitchFamily="18" charset="0"/>
              </a:rPr>
              <a:t>видавець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електронних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наукових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журналів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відкритого</a:t>
            </a:r>
            <a:r>
              <a:rPr lang="ru-RU" sz="2400" b="1" dirty="0" smtClean="0">
                <a:latin typeface="Georgia" pitchFamily="18" charset="0"/>
              </a:rPr>
              <a:t> доступу.</a:t>
            </a:r>
            <a:endParaRPr lang="ru-RU" sz="2400" b="1" dirty="0">
              <a:latin typeface="Georg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err="1" smtClean="0">
                <a:latin typeface="Georgia" pitchFamily="18" charset="0"/>
              </a:rPr>
              <a:t>Науково-видавничий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>
                <a:latin typeface="Georgia" pitchFamily="18" charset="0"/>
              </a:rPr>
              <a:t>центр.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err="1" smtClean="0">
                <a:latin typeface="Georgia" pitchFamily="18" charset="0"/>
              </a:rPr>
              <a:t>Інформаційно-аналітичний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>
                <a:latin typeface="Georgia" pitchFamily="18" charset="0"/>
              </a:rPr>
              <a:t>центр.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88640"/>
            <a:ext cx="8381260" cy="1512167"/>
          </a:xfrm>
        </p:spPr>
        <p:txBody>
          <a:bodyPr/>
          <a:lstStyle/>
          <a:p>
            <a:r>
              <a:rPr lang="ru-RU" sz="2800" b="1" dirty="0" err="1" smtClean="0">
                <a:latin typeface="Georgia" pitchFamily="18" charset="0"/>
              </a:rPr>
              <a:t>Інформаційна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підтримка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навчального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процесу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772816"/>
            <a:ext cx="80813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latin typeface="Georgia" pitchFamily="18" charset="0"/>
              </a:rPr>
              <a:t>Інноваційні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процеси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підтримки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навчального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процесу</a:t>
            </a:r>
            <a:r>
              <a:rPr lang="ru-RU" sz="2400" b="1" dirty="0" smtClean="0">
                <a:latin typeface="Georgia" pitchFamily="18" charset="0"/>
              </a:rPr>
              <a:t> ;</a:t>
            </a:r>
            <a:endParaRPr lang="ru-RU" sz="2400" b="1" dirty="0">
              <a:latin typeface="Georgia" pitchFamily="18" charset="0"/>
            </a:endParaRPr>
          </a:p>
          <a:p>
            <a:pPr marL="800100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latin typeface="Georgia" pitchFamily="18" charset="0"/>
              </a:rPr>
              <a:t>Бібліотека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електронних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підручників</a:t>
            </a:r>
            <a:r>
              <a:rPr lang="ru-RU" sz="2400" b="1" dirty="0" smtClean="0">
                <a:latin typeface="Georgia" pitchFamily="18" charset="0"/>
              </a:rPr>
              <a:t> у НБ;</a:t>
            </a:r>
            <a:endParaRPr lang="ru-RU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</a:pPr>
            <a:r>
              <a:rPr lang="ru-RU" sz="2400" b="1" dirty="0">
                <a:latin typeface="Georgia" pitchFamily="18" charset="0"/>
              </a:rPr>
              <a:t> </a:t>
            </a:r>
          </a:p>
          <a:p>
            <a:pPr marL="800100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latin typeface="Georgia" pitchFamily="18" charset="0"/>
              </a:rPr>
              <a:t>Навігатор</a:t>
            </a:r>
            <a:r>
              <a:rPr lang="ru-RU" sz="2400" b="1" dirty="0" smtClean="0">
                <a:latin typeface="Georgia" pitchFamily="18" charset="0"/>
              </a:rPr>
              <a:t> по </a:t>
            </a:r>
            <a:r>
              <a:rPr lang="ru-RU" sz="2400" b="1" dirty="0" err="1" smtClean="0">
                <a:latin typeface="Georgia" pitchFamily="18" charset="0"/>
              </a:rPr>
              <a:t>Інтернет</a:t>
            </a:r>
            <a:r>
              <a:rPr lang="ru-RU" sz="2400" b="1" dirty="0" smtClean="0">
                <a:latin typeface="Georgia" pitchFamily="18" charset="0"/>
              </a:rPr>
              <a:t> ресурсам;</a:t>
            </a:r>
            <a:endParaRPr lang="ru-RU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</a:pPr>
            <a:endParaRPr lang="ru-RU" sz="2400" b="1" dirty="0">
              <a:latin typeface="Georgia" pitchFamily="18" charset="0"/>
            </a:endParaRPr>
          </a:p>
          <a:p>
            <a:pPr marL="800100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smtClean="0">
                <a:latin typeface="Georgia" pitchFamily="18" charset="0"/>
              </a:rPr>
              <a:t>БД «</a:t>
            </a:r>
            <a:r>
              <a:rPr lang="ru-RU" sz="2400" b="1" dirty="0" err="1" smtClean="0">
                <a:latin typeface="Georgia" pitchFamily="18" charset="0"/>
              </a:rPr>
              <a:t>Дипломні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роботи</a:t>
            </a:r>
            <a:r>
              <a:rPr lang="ru-RU" sz="2400" b="1" dirty="0" smtClean="0">
                <a:latin typeface="Georgia" pitchFamily="18" charset="0"/>
              </a:rPr>
              <a:t>»;</a:t>
            </a:r>
            <a:endParaRPr lang="ru-RU" sz="2400" b="1" dirty="0">
              <a:latin typeface="Georgia" pitchFamily="18" charset="0"/>
            </a:endParaRPr>
          </a:p>
          <a:p>
            <a:pPr marL="800100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smtClean="0">
                <a:latin typeface="Georgia" pitchFamily="18" charset="0"/>
              </a:rPr>
              <a:t>БД «</a:t>
            </a:r>
            <a:r>
              <a:rPr lang="ru-RU" sz="2400" b="1" dirty="0" err="1" smtClean="0">
                <a:latin typeface="Georgia" pitchFamily="18" charset="0"/>
              </a:rPr>
              <a:t>Повнотекстові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методичні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матеріали</a:t>
            </a:r>
            <a:r>
              <a:rPr lang="ru-RU" sz="2400" b="1" dirty="0" smtClean="0">
                <a:latin typeface="Georgia" pitchFamily="18" charset="0"/>
              </a:rPr>
              <a:t>».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err="1" smtClean="0">
                <a:latin typeface="Georgia" pitchFamily="18" charset="0"/>
              </a:rPr>
              <a:t>Інформаційна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підтримка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навчального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процесу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916832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400" b="1" dirty="0" err="1" smtClean="0">
                <a:latin typeface="Georgia" pitchFamily="18" charset="0"/>
              </a:rPr>
              <a:t>Тематичні</a:t>
            </a:r>
            <a:r>
              <a:rPr lang="ru-RU" sz="2400" b="1" dirty="0" smtClean="0">
                <a:latin typeface="Georgia" pitchFamily="18" charset="0"/>
              </a:rPr>
              <a:t> БД  за </a:t>
            </a:r>
            <a:r>
              <a:rPr lang="ru-RU" sz="2400" b="1" dirty="0" err="1" smtClean="0">
                <a:latin typeface="Georgia" pitchFamily="18" charset="0"/>
              </a:rPr>
              <a:t>новими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напрямами</a:t>
            </a:r>
            <a:r>
              <a:rPr lang="ru-RU" sz="2400" b="1" dirty="0" smtClean="0">
                <a:latin typeface="Georgia" pitchFamily="18" charset="0"/>
              </a:rPr>
              <a:t> науки</a:t>
            </a:r>
            <a:r>
              <a:rPr lang="ru-RU" sz="2400" b="1" dirty="0">
                <a:latin typeface="Georgia" pitchFamily="18" charset="0"/>
              </a:rPr>
              <a:t>;</a:t>
            </a: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400" b="1" dirty="0" smtClean="0">
                <a:latin typeface="Georgia" pitchFamily="18" charset="0"/>
              </a:rPr>
              <a:t>БД «</a:t>
            </a:r>
            <a:r>
              <a:rPr lang="ru-RU" sz="2400" b="1" dirty="0" err="1" smtClean="0">
                <a:latin typeface="Georgia" pitchFamily="18" charset="0"/>
              </a:rPr>
              <a:t>Періодика</a:t>
            </a:r>
            <a:r>
              <a:rPr lang="ru-RU" sz="2400" b="1" dirty="0" smtClean="0">
                <a:latin typeface="Georgia" pitchFamily="18" charset="0"/>
              </a:rPr>
              <a:t> ОНУ»;</a:t>
            </a: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400" b="1" dirty="0" err="1" smtClean="0">
                <a:latin typeface="Georgia" pitchFamily="18" charset="0"/>
              </a:rPr>
              <a:t>Тематичні</a:t>
            </a:r>
            <a:r>
              <a:rPr lang="ru-RU" sz="2400" b="1" dirty="0" smtClean="0">
                <a:latin typeface="Georgia" pitchFamily="18" charset="0"/>
              </a:rPr>
              <a:t> списки </a:t>
            </a:r>
            <a:r>
              <a:rPr lang="ru-RU" sz="2400" b="1" dirty="0" err="1" smtClean="0">
                <a:latin typeface="Georgia" pitchFamily="18" charset="0"/>
              </a:rPr>
              <a:t>періодичних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видань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України</a:t>
            </a:r>
            <a:r>
              <a:rPr lang="ru-RU" sz="2400" b="1" dirty="0" smtClean="0">
                <a:latin typeface="Georgia" pitchFamily="18" charset="0"/>
              </a:rPr>
              <a:t> та </a:t>
            </a:r>
            <a:r>
              <a:rPr lang="ru-RU" sz="2400" b="1" dirty="0" err="1" smtClean="0">
                <a:latin typeface="Georgia" pitchFamily="18" charset="0"/>
              </a:rPr>
              <a:t>зарубіжних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наукових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журналів</a:t>
            </a:r>
            <a:r>
              <a:rPr lang="ru-RU" sz="2400" b="1" dirty="0" smtClean="0">
                <a:latin typeface="Georgia" pitchFamily="18" charset="0"/>
              </a:rPr>
              <a:t>, що </a:t>
            </a:r>
            <a:r>
              <a:rPr lang="ru-RU" sz="2400" b="1" dirty="0" err="1" smtClean="0">
                <a:latin typeface="Georgia" pitchFamily="18" charset="0"/>
              </a:rPr>
              <a:t>входять</a:t>
            </a:r>
            <a:r>
              <a:rPr lang="ru-RU" sz="2400" b="1" dirty="0" smtClean="0">
                <a:latin typeface="Georgia" pitchFamily="18" charset="0"/>
              </a:rPr>
              <a:t> до </a:t>
            </a:r>
            <a:r>
              <a:rPr lang="ru-RU" sz="2400" b="1" dirty="0" err="1" smtClean="0">
                <a:latin typeface="Georgia" pitchFamily="18" charset="0"/>
              </a:rPr>
              <a:t>наукометричних</a:t>
            </a:r>
            <a:r>
              <a:rPr lang="ru-RU" sz="2400" b="1" dirty="0" smtClean="0">
                <a:latin typeface="Georgia" pitchFamily="18" charset="0"/>
              </a:rPr>
              <a:t> баз;</a:t>
            </a:r>
            <a:endParaRPr lang="ru-RU" sz="2400" b="1" dirty="0">
              <a:latin typeface="Georgia" pitchFamily="18" charset="0"/>
            </a:endParaRPr>
          </a:p>
          <a:p>
            <a:pPr marL="685800" indent="-342900">
              <a:buFont typeface="Wingdings" pitchFamily="2" charset="2"/>
              <a:buChar char="Ø"/>
              <a:defRPr/>
            </a:pPr>
            <a:r>
              <a:rPr lang="ru-RU" sz="2400" b="1" dirty="0" smtClean="0">
                <a:latin typeface="Georgia" pitchFamily="18" charset="0"/>
              </a:rPr>
              <a:t>Модуль «</a:t>
            </a:r>
            <a:r>
              <a:rPr lang="ru-RU" sz="2400" b="1" dirty="0" err="1" smtClean="0">
                <a:latin typeface="Georgia" pitchFamily="18" charset="0"/>
              </a:rPr>
              <a:t>Книгозабезпеченість</a:t>
            </a:r>
            <a:r>
              <a:rPr lang="ru-RU" sz="2400" b="1" dirty="0" smtClean="0">
                <a:latin typeface="Georgia" pitchFamily="18" charset="0"/>
              </a:rPr>
              <a:t>»;</a:t>
            </a:r>
          </a:p>
          <a:p>
            <a:pPr marL="685800" indent="-342900">
              <a:buFont typeface="Wingdings" pitchFamily="2" charset="2"/>
              <a:buChar char="Ø"/>
              <a:defRPr/>
            </a:pPr>
            <a:r>
              <a:rPr lang="ru-RU" sz="2400" b="1" dirty="0" smtClean="0">
                <a:latin typeface="Georgia" pitchFamily="18" charset="0"/>
              </a:rPr>
              <a:t>«</a:t>
            </a:r>
            <a:r>
              <a:rPr lang="ru-RU" sz="2400" b="1" dirty="0" err="1" smtClean="0">
                <a:latin typeface="Georgia" pitchFamily="18" charset="0"/>
              </a:rPr>
              <a:t>Віртуальна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>
                <a:latin typeface="Georgia" pitchFamily="18" charset="0"/>
              </a:rPr>
              <a:t>справка</a:t>
            </a:r>
            <a:r>
              <a:rPr lang="ru-RU" sz="2400" b="1" dirty="0" smtClean="0">
                <a:latin typeface="Georgia" pitchFamily="18" charset="0"/>
              </a:rPr>
              <a:t>»;</a:t>
            </a:r>
          </a:p>
          <a:p>
            <a:pPr marL="685800" indent="-342900">
              <a:buFont typeface="Wingdings" pitchFamily="2" charset="2"/>
              <a:buChar char="Ø"/>
              <a:defRPr/>
            </a:pPr>
            <a:r>
              <a:rPr lang="ru-RU" sz="2400" b="1" dirty="0">
                <a:latin typeface="Georgia" pitchFamily="18" charset="0"/>
              </a:rPr>
              <a:t>БД «</a:t>
            </a:r>
            <a:r>
              <a:rPr lang="ru-RU" sz="2400" b="1" dirty="0" err="1" smtClean="0">
                <a:latin typeface="Georgia" pitchFamily="18" charset="0"/>
              </a:rPr>
              <a:t>Віртуальні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виставки</a:t>
            </a:r>
            <a:r>
              <a:rPr lang="ru-RU" sz="2400" b="1" dirty="0" smtClean="0">
                <a:latin typeface="Georgia" pitchFamily="18" charset="0"/>
              </a:rPr>
              <a:t>»</a:t>
            </a:r>
            <a:endParaRPr lang="ru-RU" sz="2400" b="1" dirty="0">
              <a:latin typeface="Georgia" pitchFamily="18" charset="0"/>
            </a:endParaRPr>
          </a:p>
          <a:p>
            <a:pPr marL="685800" indent="-342900">
              <a:buFont typeface="Wingdings" pitchFamily="2" charset="2"/>
              <a:buChar char="Ø"/>
              <a:defRPr/>
            </a:pPr>
            <a:endParaRPr lang="ru-RU" sz="2400" b="1" dirty="0">
              <a:latin typeface="Georgia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Georgia" pitchFamily="18" charset="0"/>
              </a:rPr>
              <a:t/>
            </a:r>
            <a:br>
              <a:rPr lang="ru-RU" sz="2400" b="1" dirty="0" smtClean="0">
                <a:latin typeface="Georgia" pitchFamily="18" charset="0"/>
              </a:rPr>
            </a:b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Інформаційно-аналітичне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забезпечення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наукової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діяльності</a:t>
            </a:r>
            <a:r>
              <a:rPr lang="ru-RU" sz="2400" b="1" dirty="0" smtClean="0">
                <a:latin typeface="Georgia" pitchFamily="18" charset="0"/>
              </a:rPr>
              <a:t> ОНУ </a:t>
            </a:r>
            <a:r>
              <a:rPr lang="ru-RU" sz="3600" b="1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3600" b="1" dirty="0">
                <a:solidFill>
                  <a:schemeClr val="tx1"/>
                </a:solidFill>
                <a:latin typeface="Georgia" pitchFamily="18" charset="0"/>
              </a:rPr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988840"/>
            <a:ext cx="820891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342900">
              <a:buFont typeface="Wingdings" pitchFamily="2" charset="2"/>
              <a:buChar char="Ø"/>
              <a:defRPr/>
            </a:pPr>
            <a:r>
              <a:rPr lang="ru-RU" sz="2400" b="1" dirty="0" err="1" smtClean="0">
                <a:latin typeface="Georgia" panose="02040502050405020303" pitchFamily="18" charset="0"/>
              </a:rPr>
              <a:t>Відповідальність</a:t>
            </a:r>
            <a:r>
              <a:rPr lang="ru-RU" sz="2400" b="1" dirty="0" smtClean="0">
                <a:latin typeface="Georgia" panose="02040502050405020303" pitchFamily="18" charset="0"/>
              </a:rPr>
              <a:t> НБ за </a:t>
            </a:r>
            <a:r>
              <a:rPr lang="ru-RU" sz="2400" b="1" dirty="0" err="1" smtClean="0">
                <a:latin typeface="Georgia" panose="02040502050405020303" pitchFamily="18" charset="0"/>
              </a:rPr>
              <a:t>поширення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результатів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науково-дослідної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діяльності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вчених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endParaRPr lang="ru-RU" sz="2400" b="1" dirty="0">
              <a:latin typeface="Georgia" panose="02040502050405020303" pitchFamily="18" charset="0"/>
            </a:endParaRPr>
          </a:p>
          <a:p>
            <a:pPr>
              <a:defRPr/>
            </a:pPr>
            <a:endParaRPr lang="ru-RU" sz="2400" b="1" dirty="0">
              <a:latin typeface="Georgia" panose="02040502050405020303" pitchFamily="18" charset="0"/>
            </a:endParaRP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400" b="1" dirty="0" err="1" smtClean="0">
                <a:latin typeface="Georgia" panose="02040502050405020303" pitchFamily="18" charset="0"/>
              </a:rPr>
              <a:t>Реалізація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діяльності</a:t>
            </a:r>
            <a:r>
              <a:rPr lang="ru-RU" sz="2400" b="1" dirty="0" smtClean="0">
                <a:latin typeface="Georgia" panose="02040502050405020303" pitchFamily="18" charset="0"/>
              </a:rPr>
              <a:t> бібліотеки як </a:t>
            </a:r>
            <a:r>
              <a:rPr lang="ru-RU" sz="2400" b="1" dirty="0" err="1" smtClean="0">
                <a:latin typeface="Georgia" panose="02040502050405020303" pitchFamily="18" charset="0"/>
              </a:rPr>
              <a:t>видавця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електронних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наукових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журналів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відкритого</a:t>
            </a:r>
            <a:r>
              <a:rPr lang="ru-RU" sz="2400" b="1" dirty="0" smtClean="0">
                <a:latin typeface="Georgia" panose="02040502050405020303" pitchFamily="18" charset="0"/>
              </a:rPr>
              <a:t> доступу</a:t>
            </a: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endParaRPr lang="ru-RU" sz="2400" b="1" dirty="0">
              <a:latin typeface="Georgia" panose="02040502050405020303" pitchFamily="18" charset="0"/>
            </a:endParaRP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400" b="1" dirty="0" smtClean="0">
                <a:latin typeface="Georgia" panose="02040502050405020303" pitchFamily="18" charset="0"/>
              </a:rPr>
              <a:t>Статус </a:t>
            </a:r>
            <a:r>
              <a:rPr lang="ru-RU" sz="2400" b="1" dirty="0" err="1" smtClean="0">
                <a:latin typeface="Georgia" panose="02040502050405020303" pitchFamily="18" charset="0"/>
              </a:rPr>
              <a:t>повноцінного</a:t>
            </a:r>
            <a:r>
              <a:rPr lang="ru-RU" sz="2400" b="1" dirty="0" smtClean="0">
                <a:latin typeface="Georgia" panose="02040502050405020303" pitchFamily="18" charset="0"/>
              </a:rPr>
              <a:t>  </a:t>
            </a:r>
            <a:r>
              <a:rPr lang="ru-RU" sz="2400" b="1" dirty="0" err="1" smtClean="0">
                <a:latin typeface="Georgia" panose="02040502050405020303" pitchFamily="18" charset="0"/>
              </a:rPr>
              <a:t>електронного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видання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Репозитарію</a:t>
            </a:r>
            <a:r>
              <a:rPr lang="ru-RU" sz="2400" b="1" dirty="0" smtClean="0">
                <a:latin typeface="Georgia" panose="02040502050405020303" pitchFamily="18" charset="0"/>
              </a:rPr>
              <a:t> ОНУ</a:t>
            </a:r>
            <a:endParaRPr lang="ru-RU" sz="2400" b="1" dirty="0">
              <a:latin typeface="Georgia" panose="02040502050405020303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Georgia" pitchFamily="18" charset="0"/>
              </a:rPr>
              <a:t/>
            </a:r>
            <a:br>
              <a:rPr lang="ru-RU" sz="2400" b="1" dirty="0" smtClean="0">
                <a:latin typeface="Georgia" pitchFamily="18" charset="0"/>
              </a:rPr>
            </a:b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Інформаційно-аналітичне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забезпечення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наукової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діяльності</a:t>
            </a:r>
            <a:r>
              <a:rPr lang="ru-RU" sz="2400" b="1" dirty="0" smtClean="0">
                <a:latin typeface="Georgia" pitchFamily="18" charset="0"/>
              </a:rPr>
              <a:t> ОНУ </a:t>
            </a:r>
            <a:r>
              <a:rPr lang="ru-RU" sz="2400" b="1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Georgia" pitchFamily="18" charset="0"/>
              </a:rPr>
            </a:b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3" y="2060848"/>
            <a:ext cx="820891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800" b="1" dirty="0" err="1" smtClean="0">
                <a:latin typeface="Georgia" panose="02040502050405020303" pitchFamily="18" charset="0"/>
              </a:rPr>
              <a:t>Проведення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бібліометричних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і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наукометричних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досліджень</a:t>
            </a:r>
            <a:endParaRPr lang="ru-RU" sz="2800" b="1" dirty="0" smtClean="0">
              <a:latin typeface="Georgia" panose="02040502050405020303" pitchFamily="18" charset="0"/>
            </a:endParaRP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endParaRPr lang="ru-RU" sz="2800" b="1" dirty="0">
              <a:latin typeface="Georgia" panose="02040502050405020303" pitchFamily="18" charset="0"/>
            </a:endParaRP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800" b="1" dirty="0" err="1" smtClean="0">
                <a:latin typeface="Georgia" panose="02040502050405020303" pitchFamily="18" charset="0"/>
              </a:rPr>
              <a:t>Просування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періодичних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видань</a:t>
            </a:r>
            <a:r>
              <a:rPr lang="ru-RU" sz="2800" b="1" dirty="0" smtClean="0">
                <a:latin typeface="Georgia" panose="02040502050405020303" pitchFamily="18" charset="0"/>
              </a:rPr>
              <a:t> ОНУ у </a:t>
            </a:r>
            <a:r>
              <a:rPr lang="ru-RU" sz="2800" b="1" dirty="0" err="1" smtClean="0">
                <a:latin typeface="Georgia" panose="02040502050405020303" pitchFamily="18" charset="0"/>
              </a:rPr>
              <a:t>вітчизняні</a:t>
            </a:r>
            <a:r>
              <a:rPr lang="ru-RU" sz="2800" b="1" dirty="0" smtClean="0">
                <a:latin typeface="Georgia" panose="02040502050405020303" pitchFamily="18" charset="0"/>
              </a:rPr>
              <a:t> та </a:t>
            </a:r>
            <a:r>
              <a:rPr lang="ru-RU" sz="2800" b="1" dirty="0" err="1" smtClean="0">
                <a:latin typeface="Georgia" panose="02040502050405020303" pitchFamily="18" charset="0"/>
              </a:rPr>
              <a:t>світові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наукометричні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бази</a:t>
            </a:r>
            <a:r>
              <a:rPr lang="ru-RU" sz="2800" b="1" dirty="0" smtClean="0">
                <a:latin typeface="Georgia" panose="02040502050405020303" pitchFamily="18" charset="0"/>
              </a:rPr>
              <a:t>              </a:t>
            </a:r>
            <a:endParaRPr lang="ru-RU" sz="2800" b="1" dirty="0">
              <a:latin typeface="Georgia" panose="02040502050405020303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err="1" smtClean="0">
                <a:latin typeface="Georgia" pitchFamily="18" charset="0"/>
              </a:rPr>
              <a:t>Проведення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наукометричних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бібліометричних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досліджень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204864"/>
            <a:ext cx="79928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342900">
              <a:buFont typeface="Arial" pitchFamily="34" charset="0"/>
              <a:buChar char="•"/>
              <a:defRPr/>
            </a:pPr>
            <a:r>
              <a:rPr lang="ru-RU" sz="2400" b="1" dirty="0" err="1" smtClean="0">
                <a:latin typeface="Georgia" pitchFamily="18" charset="0"/>
              </a:rPr>
              <a:t>Щомісячна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звітність</a:t>
            </a:r>
            <a:r>
              <a:rPr lang="ru-RU" sz="2400" b="1" dirty="0" smtClean="0">
                <a:latin typeface="Georgia" pitchFamily="18" charset="0"/>
              </a:rPr>
              <a:t> про </a:t>
            </a:r>
            <a:r>
              <a:rPr lang="ru-RU" sz="2400" b="1" dirty="0" err="1" smtClean="0">
                <a:latin typeface="Georgia" pitchFamily="18" charset="0"/>
              </a:rPr>
              <a:t>показники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індексу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цитування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вчених</a:t>
            </a:r>
            <a:r>
              <a:rPr lang="ru-RU" sz="2400" b="1" dirty="0" smtClean="0">
                <a:latin typeface="Georgia" pitchFamily="18" charset="0"/>
              </a:rPr>
              <a:t> ОНУ</a:t>
            </a:r>
            <a:r>
              <a:rPr lang="uk-UA" sz="2400" b="1" dirty="0" smtClean="0">
                <a:latin typeface="Georgia" pitchFamily="18" charset="0"/>
              </a:rPr>
              <a:t>;</a:t>
            </a:r>
            <a:endParaRPr lang="en-US" sz="2400" b="1" dirty="0">
              <a:latin typeface="Georgia" pitchFamily="18" charset="0"/>
            </a:endParaRPr>
          </a:p>
          <a:p>
            <a:pPr marL="685800" indent="-342900">
              <a:buFont typeface="Arial" pitchFamily="34" charset="0"/>
              <a:buChar char="•"/>
              <a:defRPr/>
            </a:pPr>
            <a:r>
              <a:rPr lang="uk-UA" sz="2400" b="1" dirty="0" smtClean="0">
                <a:latin typeface="Georgia" pitchFamily="18" charset="0"/>
              </a:rPr>
              <a:t>Моніторинг світових інформаційних ресурсів; </a:t>
            </a:r>
          </a:p>
          <a:p>
            <a:pPr marL="685800" indent="-342900">
              <a:buFont typeface="Arial" pitchFamily="34" charset="0"/>
              <a:buChar char="•"/>
              <a:defRPr/>
            </a:pPr>
            <a:r>
              <a:rPr lang="uk-UA" sz="2400" b="1" dirty="0" smtClean="0">
                <a:latin typeface="Georgia" pitchFamily="18" charset="0"/>
              </a:rPr>
              <a:t>Відбір і вивчення інформації про світові і національні рейтинги вищих навчальних закладів;</a:t>
            </a:r>
          </a:p>
          <a:p>
            <a:pPr marL="685800" indent="-342900">
              <a:buFont typeface="Arial" pitchFamily="34" charset="0"/>
              <a:buChar char="•"/>
              <a:defRPr/>
            </a:pPr>
            <a:r>
              <a:rPr lang="uk-UA" sz="2400" b="1" dirty="0" smtClean="0">
                <a:latin typeface="Georgia" pitchFamily="18" charset="0"/>
              </a:rPr>
              <a:t>Моніторинг періодичних видань ОНУ.</a:t>
            </a:r>
            <a:endParaRPr lang="uk-UA" sz="2400" b="1" i="1" dirty="0"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400" b="1" dirty="0" err="1" smtClean="0">
                <a:latin typeface="Georgia" pitchFamily="18" charset="0"/>
                <a:cs typeface="Times New Roman" pitchFamily="18" charset="0"/>
              </a:rPr>
              <a:t>Просування</a:t>
            </a:r>
            <a:r>
              <a:rPr lang="ru-RU" sz="2400" b="1" dirty="0" smtClean="0">
                <a:latin typeface="Georgia" pitchFamily="18" charset="0"/>
                <a:cs typeface="Times New Roman" pitchFamily="18" charset="0"/>
              </a:rPr>
              <a:t> в </a:t>
            </a:r>
            <a:r>
              <a:rPr lang="ru-RU" sz="2400" b="1" dirty="0" err="1" smtClean="0">
                <a:latin typeface="Georgia" pitchFamily="18" charset="0"/>
                <a:cs typeface="Times New Roman" pitchFamily="18" charset="0"/>
              </a:rPr>
              <a:t>вітчизняні</a:t>
            </a:r>
            <a:r>
              <a:rPr lang="ru-RU" sz="2400" b="1" dirty="0" smtClean="0">
                <a:latin typeface="Georgia" pitchFamily="18" charset="0"/>
                <a:cs typeface="Times New Roman" pitchFamily="18" charset="0"/>
              </a:rPr>
              <a:t> та </a:t>
            </a:r>
            <a:r>
              <a:rPr lang="ru-RU" sz="2400" b="1" dirty="0" err="1" smtClean="0">
                <a:latin typeface="Georgia" pitchFamily="18" charset="0"/>
                <a:cs typeface="Times New Roman" pitchFamily="18" charset="0"/>
              </a:rPr>
              <a:t>світові</a:t>
            </a:r>
            <a:r>
              <a:rPr lang="ru-RU" sz="24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  <a:cs typeface="Times New Roman" pitchFamily="18" charset="0"/>
              </a:rPr>
              <a:t>наукометричні</a:t>
            </a:r>
            <a:r>
              <a:rPr lang="ru-RU" sz="24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  <a:cs typeface="Times New Roman" pitchFamily="18" charset="0"/>
              </a:rPr>
              <a:t>бази</a:t>
            </a:r>
            <a:endParaRPr lang="ru-RU" sz="2400" dirty="0"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7" y="2060848"/>
            <a:ext cx="756084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8620" lvl="0" indent="-342900">
              <a:buFont typeface="Arial" pitchFamily="34" charset="0"/>
              <a:buChar char="•"/>
            </a:pPr>
            <a:r>
              <a:rPr lang="ru-RU" sz="2400" b="1" i="1" dirty="0" err="1" smtClean="0">
                <a:latin typeface="Georgia" pitchFamily="18" charset="0"/>
                <a:cs typeface="Times New Roman" pitchFamily="18" charset="0"/>
              </a:rPr>
              <a:t>Створення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itchFamily="18" charset="0"/>
                <a:cs typeface="Times New Roman" pitchFamily="18" charset="0"/>
              </a:rPr>
              <a:t>сайтів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itchFamily="18" charset="0"/>
                <a:cs typeface="Times New Roman" pitchFamily="18" charset="0"/>
              </a:rPr>
              <a:t>наукових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itchFamily="18" charset="0"/>
                <a:cs typeface="Times New Roman" pitchFamily="18" charset="0"/>
              </a:rPr>
              <a:t>журналів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, що </a:t>
            </a:r>
            <a:r>
              <a:rPr lang="ru-RU" sz="2400" i="1" dirty="0" err="1" smtClean="0">
                <a:latin typeface="Georgia" pitchFamily="18" charset="0"/>
                <a:cs typeface="Times New Roman" pitchFamily="18" charset="0"/>
              </a:rPr>
              <a:t>видаються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Georgia" pitchFamily="18" charset="0"/>
                <a:cs typeface="Times New Roman" pitchFamily="18" charset="0"/>
              </a:rPr>
              <a:t>університетом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 (з </a:t>
            </a:r>
            <a:r>
              <a:rPr lang="ru-RU" sz="2400" i="1" dirty="0" err="1" smtClean="0">
                <a:latin typeface="Georgia" pitchFamily="18" charset="0"/>
                <a:cs typeface="Times New Roman" pitchFamily="18" charset="0"/>
              </a:rPr>
              <a:t>використанням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Georgia" pitchFamily="18" charset="0"/>
                <a:cs typeface="Times New Roman" pitchFamily="18" charset="0"/>
              </a:rPr>
              <a:t>системи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Georgia" pitchFamily="18" charset="0"/>
                <a:cs typeface="Times New Roman" pitchFamily="18" charset="0"/>
              </a:rPr>
              <a:t>Open Journal Systems</a:t>
            </a:r>
            <a:r>
              <a:rPr lang="en-US" sz="2400" b="1" i="1" dirty="0" smtClean="0">
                <a:latin typeface="Georgia" pitchFamily="18" charset="0"/>
                <a:cs typeface="Times New Roman" pitchFamily="18" charset="0"/>
              </a:rPr>
              <a:t> (OJS) </a:t>
            </a:r>
            <a:r>
              <a:rPr lang="en-US" sz="2400" i="1" dirty="0" smtClean="0">
                <a:latin typeface="Georgia" pitchFamily="18" charset="0"/>
                <a:cs typeface="Times New Roman" pitchFamily="18" charset="0"/>
              </a:rPr>
              <a:t>(</a:t>
            </a:r>
            <a:r>
              <a:rPr lang="ru-RU" sz="2400" i="1" dirty="0" err="1" smtClean="0">
                <a:latin typeface="Georgia" pitchFamily="18" charset="0"/>
                <a:cs typeface="Times New Roman" pitchFamily="18" charset="0"/>
              </a:rPr>
              <a:t>відкриті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Georgia" pitchFamily="18" charset="0"/>
                <a:cs typeface="Times New Roman" pitchFamily="18" charset="0"/>
              </a:rPr>
              <a:t>журнальні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Georgia" pitchFamily="18" charset="0"/>
                <a:cs typeface="Times New Roman" pitchFamily="18" charset="0"/>
              </a:rPr>
              <a:t>системи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)</a:t>
            </a:r>
            <a:endParaRPr lang="ru-RU" sz="2400" dirty="0" smtClean="0">
              <a:latin typeface="Georgia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i="1" dirty="0" err="1" smtClean="0">
                <a:latin typeface="Georgia" pitchFamily="18" charset="0"/>
                <a:cs typeface="Times New Roman" pitchFamily="18" charset="0"/>
              </a:rPr>
              <a:t>Створення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itchFamily="18" charset="0"/>
                <a:cs typeface="Times New Roman" pitchFamily="18" charset="0"/>
              </a:rPr>
              <a:t>сайтів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itchFamily="18" charset="0"/>
                <a:cs typeface="Times New Roman" pitchFamily="18" charset="0"/>
              </a:rPr>
              <a:t>конференцій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Georgia" pitchFamily="18" charset="0"/>
                <a:cs typeface="Times New Roman" pitchFamily="18" charset="0"/>
              </a:rPr>
              <a:t>які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Georgia" pitchFamily="18" charset="0"/>
                <a:cs typeface="Times New Roman" pitchFamily="18" charset="0"/>
              </a:rPr>
              <a:t>проводяться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 в </a:t>
            </a:r>
            <a:r>
              <a:rPr lang="ru-RU" sz="2400" i="1" dirty="0" err="1" smtClean="0">
                <a:latin typeface="Georgia" pitchFamily="18" charset="0"/>
                <a:cs typeface="Times New Roman" pitchFamily="18" charset="0"/>
              </a:rPr>
              <a:t>стінах</a:t>
            </a:r>
            <a:r>
              <a:rPr lang="ru-RU" sz="2400" i="1" dirty="0" smtClean="0">
                <a:latin typeface="Georgia" pitchFamily="18" charset="0"/>
                <a:cs typeface="Times New Roman" pitchFamily="18" charset="0"/>
              </a:rPr>
              <a:t> вузу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.</a:t>
            </a:r>
            <a:endParaRPr lang="ru-RU" sz="2400" dirty="0">
              <a:latin typeface="Georgia" pitchFamily="18" charset="0"/>
              <a:cs typeface="Times New Roman" pitchFamily="18" charset="0"/>
            </a:endParaRPr>
          </a:p>
          <a:p>
            <a:pPr lvl="0"/>
            <a:endParaRPr lang="ru-RU" sz="2400" dirty="0">
              <a:latin typeface="Georgia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err="1" smtClean="0">
                <a:latin typeface="Georgia" pitchFamily="18" charset="0"/>
              </a:rPr>
              <a:t>Бази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даних</a:t>
            </a:r>
            <a:r>
              <a:rPr lang="ru-RU" sz="2800" b="1" dirty="0" smtClean="0">
                <a:latin typeface="Georgia" pitchFamily="18" charset="0"/>
              </a:rPr>
              <a:t> Наукової </a:t>
            </a:r>
            <a:r>
              <a:rPr lang="ru-RU" sz="2800" b="1" dirty="0" err="1" smtClean="0">
                <a:latin typeface="Georgia" pitchFamily="18" charset="0"/>
              </a:rPr>
              <a:t>періодики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України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2204864"/>
            <a:ext cx="76328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загальнодержавний</a:t>
            </a:r>
            <a:r>
              <a:rPr lang="ru-RU" sz="2400" b="1" dirty="0" smtClean="0">
                <a:latin typeface="Georgia" pitchFamily="18" charset="0"/>
              </a:rPr>
              <a:t> портал «</a:t>
            </a:r>
            <a:r>
              <a:rPr lang="ru-RU" sz="2400" b="1" dirty="0" err="1" smtClean="0">
                <a:latin typeface="Georgia" pitchFamily="18" charset="0"/>
              </a:rPr>
              <a:t>Наукова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Періодика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України</a:t>
            </a:r>
            <a:r>
              <a:rPr lang="ru-RU" sz="2400" b="1" dirty="0" smtClean="0">
                <a:latin typeface="Georgia" pitchFamily="18" charset="0"/>
              </a:rPr>
              <a:t>» (</a:t>
            </a:r>
            <a:r>
              <a:rPr lang="ru-RU" sz="2400" dirty="0" err="1" smtClean="0">
                <a:latin typeface="Georgia" pitchFamily="18" charset="0"/>
              </a:rPr>
              <a:t>повні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тексти</a:t>
            </a:r>
            <a:r>
              <a:rPr lang="ru-RU" sz="2400" dirty="0" smtClean="0">
                <a:latin typeface="Georgia" pitchFamily="18" charset="0"/>
              </a:rPr>
              <a:t> статей</a:t>
            </a:r>
            <a:r>
              <a:rPr lang="ru-RU" sz="2400" b="1" dirty="0" smtClean="0">
                <a:latin typeface="Georgia" pitchFamily="18" charset="0"/>
              </a:rPr>
              <a:t>)</a:t>
            </a:r>
            <a:endParaRPr lang="uk-UA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endParaRPr lang="uk-UA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1" dirty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загальнодержавна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реферативна</a:t>
            </a:r>
            <a:r>
              <a:rPr lang="ru-RU" sz="2400" b="1" dirty="0" smtClean="0">
                <a:latin typeface="Georgia" pitchFamily="18" charset="0"/>
              </a:rPr>
              <a:t> база </a:t>
            </a:r>
            <a:r>
              <a:rPr lang="ru-RU" sz="2400" b="1" dirty="0" err="1" smtClean="0">
                <a:latin typeface="Georgia" pitchFamily="18" charset="0"/>
              </a:rPr>
              <a:t>даних</a:t>
            </a:r>
            <a:r>
              <a:rPr lang="ru-RU" sz="2400" b="1" dirty="0" smtClean="0">
                <a:latin typeface="Georgia" pitchFamily="18" charset="0"/>
              </a:rPr>
              <a:t> «</a:t>
            </a:r>
            <a:r>
              <a:rPr lang="ru-RU" sz="2400" b="1" dirty="0" err="1" smtClean="0">
                <a:latin typeface="Georgia" pitchFamily="18" charset="0"/>
              </a:rPr>
              <a:t>Україніка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наукова</a:t>
            </a:r>
            <a:r>
              <a:rPr lang="ru-RU" sz="2400" b="1" dirty="0" smtClean="0">
                <a:latin typeface="Georgia" pitchFamily="18" charset="0"/>
              </a:rPr>
              <a:t>» (</a:t>
            </a:r>
            <a:r>
              <a:rPr lang="ru-RU" sz="2400" dirty="0" err="1" smtClean="0">
                <a:latin typeface="Georgia" pitchFamily="18" charset="0"/>
              </a:rPr>
              <a:t>інформація</a:t>
            </a:r>
            <a:r>
              <a:rPr lang="ru-RU" sz="2400" dirty="0" smtClean="0">
                <a:latin typeface="Georgia" pitchFamily="18" charset="0"/>
              </a:rPr>
              <a:t> про </a:t>
            </a:r>
            <a:r>
              <a:rPr lang="ru-RU" sz="2400" dirty="0" err="1" smtClean="0">
                <a:latin typeface="Georgia" pitchFamily="18" charset="0"/>
              </a:rPr>
              <a:t>публікації</a:t>
            </a:r>
            <a:r>
              <a:rPr lang="ru-RU" sz="2400" b="1" dirty="0" smtClean="0">
                <a:latin typeface="Georgia" pitchFamily="18" charset="0"/>
              </a:rPr>
              <a:t>)</a:t>
            </a:r>
            <a:endParaRPr lang="ru-RU" sz="2400" b="1" dirty="0"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dirty="0" smtClean="0">
                <a:latin typeface="Georgia" pitchFamily="18" charset="0"/>
              </a:rPr>
              <a:t>Світові </a:t>
            </a:r>
            <a:r>
              <a:rPr lang="uk-UA" sz="2800" b="1" dirty="0" err="1" smtClean="0">
                <a:latin typeface="Georgia" pitchFamily="18" charset="0"/>
              </a:rPr>
              <a:t>наукометричні</a:t>
            </a:r>
            <a:r>
              <a:rPr lang="uk-UA" sz="2800" b="1" dirty="0" smtClean="0">
                <a:latin typeface="Georgia" pitchFamily="18" charset="0"/>
              </a:rPr>
              <a:t> бази даних: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43607" y="2132856"/>
            <a:ext cx="77048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1" dirty="0" smtClean="0">
                <a:latin typeface="Georgia" pitchFamily="18" charset="0"/>
              </a:rPr>
              <a:t>   Web of Science (WOS) - </a:t>
            </a:r>
            <a:r>
              <a:rPr lang="ru-RU" sz="2400" b="1" dirty="0" err="1" smtClean="0">
                <a:latin typeface="Georgia" pitchFamily="18" charset="0"/>
              </a:rPr>
              <a:t>аналітична</a:t>
            </a:r>
            <a:r>
              <a:rPr lang="ru-RU" sz="2400" b="1" dirty="0" smtClean="0">
                <a:latin typeface="Georgia" pitchFamily="18" charset="0"/>
              </a:rPr>
              <a:t> та </a:t>
            </a:r>
            <a:r>
              <a:rPr lang="ru-RU" sz="2400" b="1" dirty="0" err="1" smtClean="0">
                <a:latin typeface="Georgia" pitchFamily="18" charset="0"/>
              </a:rPr>
              <a:t>наукометрична</a:t>
            </a:r>
            <a:r>
              <a:rPr lang="ru-RU" sz="2400" b="1" dirty="0" smtClean="0">
                <a:latin typeface="Georgia" pitchFamily="18" charset="0"/>
              </a:rPr>
              <a:t> БД статей з </a:t>
            </a:r>
            <a:r>
              <a:rPr lang="ru-RU" sz="2400" b="1" dirty="0" err="1" smtClean="0">
                <a:latin typeface="Georgia" pitchFamily="18" charset="0"/>
              </a:rPr>
              <a:t>періодичних</a:t>
            </a:r>
            <a:r>
              <a:rPr lang="ru-RU" sz="2400" b="1" dirty="0" smtClean="0">
                <a:latin typeface="Georgia" pitchFamily="18" charset="0"/>
              </a:rPr>
              <a:t> та </a:t>
            </a:r>
            <a:r>
              <a:rPr lang="ru-RU" sz="2400" b="1" dirty="0" err="1" smtClean="0">
                <a:latin typeface="Georgia" pitchFamily="18" charset="0"/>
              </a:rPr>
              <a:t>продовжуваних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видань</a:t>
            </a:r>
            <a:endParaRPr lang="uk-UA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1" dirty="0">
                <a:latin typeface="Georgia" pitchFamily="18" charset="0"/>
              </a:rPr>
              <a:t> </a:t>
            </a:r>
            <a:r>
              <a:rPr lang="en-US" sz="2400" b="1" dirty="0" smtClean="0">
                <a:latin typeface="Georgia" pitchFamily="18" charset="0"/>
              </a:rPr>
              <a:t> Scopus - </a:t>
            </a:r>
            <a:r>
              <a:rPr lang="ru-RU" sz="2400" b="1" dirty="0" err="1" smtClean="0">
                <a:latin typeface="Georgia" pitchFamily="18" charset="0"/>
              </a:rPr>
              <a:t>найбільша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реферативна</a:t>
            </a:r>
            <a:r>
              <a:rPr lang="ru-RU" sz="2400" b="1" dirty="0" smtClean="0">
                <a:latin typeface="Georgia" pitchFamily="18" charset="0"/>
              </a:rPr>
              <a:t> БД </a:t>
            </a:r>
            <a:r>
              <a:rPr lang="ru-RU" sz="2400" b="1" dirty="0" err="1" smtClean="0">
                <a:latin typeface="Georgia" pitchFamily="18" charset="0"/>
              </a:rPr>
              <a:t>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наукометрична</a:t>
            </a:r>
            <a:r>
              <a:rPr lang="ru-RU" sz="2400" b="1" dirty="0" smtClean="0">
                <a:latin typeface="Georgia" pitchFamily="18" charset="0"/>
              </a:rPr>
              <a:t> платформа </a:t>
            </a:r>
            <a:r>
              <a:rPr lang="ru-RU" sz="2400" b="1" dirty="0" err="1" smtClean="0">
                <a:latin typeface="Georgia" pitchFamily="18" charset="0"/>
              </a:rPr>
              <a:t>видавничої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корпорації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en-US" sz="2400" b="1" dirty="0" smtClean="0">
                <a:latin typeface="Georgia" pitchFamily="18" charset="0"/>
              </a:rPr>
              <a:t>Elsevier</a:t>
            </a:r>
            <a:endParaRPr lang="ru-RU" sz="2400" b="1" dirty="0"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dirty="0" smtClean="0">
                <a:latin typeface="Georgia" pitchFamily="18" charset="0"/>
              </a:rPr>
              <a:t>Світові </a:t>
            </a:r>
            <a:r>
              <a:rPr lang="uk-UA" sz="2800" b="1" dirty="0" err="1" smtClean="0">
                <a:latin typeface="Georgia" pitchFamily="18" charset="0"/>
              </a:rPr>
              <a:t>наукометричні</a:t>
            </a:r>
            <a:r>
              <a:rPr lang="uk-UA" sz="2800" b="1" dirty="0" smtClean="0">
                <a:latin typeface="Georgia" pitchFamily="18" charset="0"/>
              </a:rPr>
              <a:t> бази даних: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2060848"/>
            <a:ext cx="76328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2000" b="1" dirty="0" smtClean="0">
                <a:latin typeface="Georgia" pitchFamily="18" charset="0"/>
              </a:rPr>
              <a:t> Index Copernicus (IC) (</a:t>
            </a:r>
            <a:r>
              <a:rPr lang="ru-RU" sz="2000" b="1" dirty="0" err="1" smtClean="0">
                <a:latin typeface="Georgia" pitchFamily="18" charset="0"/>
              </a:rPr>
              <a:t>Польща</a:t>
            </a:r>
            <a:r>
              <a:rPr lang="ru-RU" sz="2000" b="1" dirty="0" smtClean="0">
                <a:latin typeface="Georgia" pitchFamily="18" charset="0"/>
              </a:rPr>
              <a:t>) - </a:t>
            </a:r>
            <a:r>
              <a:rPr lang="ru-RU" sz="2000" b="1" dirty="0" err="1" smtClean="0">
                <a:latin typeface="Georgia" pitchFamily="18" charset="0"/>
              </a:rPr>
              <a:t>дозволяє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відслідковувати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вплив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наукових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публікацій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окремих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учених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і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наукових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організацій</a:t>
            </a:r>
            <a:r>
              <a:rPr lang="ru-RU" sz="2000" b="1" dirty="0" smtClean="0">
                <a:latin typeface="Georgia" pitchFamily="18" charset="0"/>
              </a:rPr>
              <a:t> на </a:t>
            </a:r>
            <a:r>
              <a:rPr lang="ru-RU" sz="2000" b="1" dirty="0" err="1" smtClean="0">
                <a:latin typeface="Georgia" pitchFamily="18" charset="0"/>
              </a:rPr>
              <a:t>світову</a:t>
            </a:r>
            <a:r>
              <a:rPr lang="ru-RU" sz="2000" b="1" dirty="0" smtClean="0">
                <a:latin typeface="Georgia" pitchFamily="18" charset="0"/>
              </a:rPr>
              <a:t> науку</a:t>
            </a:r>
            <a:endParaRPr lang="uk-UA" sz="2000" b="1" dirty="0">
              <a:latin typeface="Georgia" pitchFamily="18" charset="0"/>
            </a:endParaRPr>
          </a:p>
          <a:p>
            <a:pPr>
              <a:defRPr/>
            </a:pPr>
            <a:endParaRPr lang="uk-UA" sz="2000" b="1" dirty="0">
              <a:latin typeface="Georgia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2000" b="1" i="1" dirty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Російський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індекс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наукового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цитування</a:t>
            </a:r>
            <a:r>
              <a:rPr lang="ru-RU" sz="2000" b="1" dirty="0" smtClean="0">
                <a:latin typeface="Georgia" pitchFamily="18" charset="0"/>
              </a:rPr>
              <a:t> (РІНЦ) - </a:t>
            </a:r>
            <a:r>
              <a:rPr lang="ru-RU" sz="2000" b="1" dirty="0" err="1" smtClean="0">
                <a:latin typeface="Georgia" pitchFamily="18" charset="0"/>
              </a:rPr>
              <a:t>інформаційно-аналітична</a:t>
            </a:r>
            <a:r>
              <a:rPr lang="ru-RU" sz="2000" b="1" dirty="0" smtClean="0">
                <a:latin typeface="Georgia" pitchFamily="18" charset="0"/>
              </a:rPr>
              <a:t> система </a:t>
            </a:r>
            <a:r>
              <a:rPr lang="ru-RU" sz="2000" b="1" dirty="0" err="1" smtClean="0">
                <a:latin typeface="Georgia" pitchFamily="18" charset="0"/>
              </a:rPr>
              <a:t>забезпечення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наукових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досліджень</a:t>
            </a:r>
            <a:r>
              <a:rPr lang="ru-RU" sz="2000" b="1" dirty="0" smtClean="0">
                <a:latin typeface="Georgia" pitchFamily="18" charset="0"/>
              </a:rPr>
              <a:t> актуальною </a:t>
            </a:r>
            <a:r>
              <a:rPr lang="ru-RU" sz="2000" b="1" dirty="0" err="1" smtClean="0">
                <a:latin typeface="Georgia" pitchFamily="18" charset="0"/>
              </a:rPr>
              <a:t>довідково-бібліографічної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інформацією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dirty="0" smtClean="0">
                <a:latin typeface="Georgia" pitchFamily="18" charset="0"/>
              </a:rPr>
              <a:t>Світові </a:t>
            </a:r>
            <a:r>
              <a:rPr lang="uk-UA" sz="2800" b="1" dirty="0" err="1" smtClean="0">
                <a:latin typeface="Georgia" pitchFamily="18" charset="0"/>
              </a:rPr>
              <a:t>наукометричні</a:t>
            </a:r>
            <a:r>
              <a:rPr lang="uk-UA" sz="2800" b="1" dirty="0" smtClean="0">
                <a:latin typeface="Georgia" pitchFamily="18" charset="0"/>
              </a:rPr>
              <a:t> бази даних: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2204864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342900"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Georgia" pitchFamily="18" charset="0"/>
              </a:rPr>
              <a:t>Ulrich's Periodicals Directory (Ulrich's) - </a:t>
            </a:r>
            <a:r>
              <a:rPr lang="uk-UA" sz="2400" b="1" dirty="0" smtClean="0">
                <a:latin typeface="Georgia" pitchFamily="18" charset="0"/>
              </a:rPr>
              <a:t>міжнародна БД періодичних та </a:t>
            </a:r>
            <a:r>
              <a:rPr lang="ru-RU" sz="2400" b="1" dirty="0" err="1" smtClean="0">
                <a:latin typeface="Georgia" pitchFamily="18" charset="0"/>
              </a:rPr>
              <a:t>продовжуваних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uk-UA" sz="2400" b="1" dirty="0" smtClean="0">
                <a:latin typeface="Georgia" pitchFamily="18" charset="0"/>
              </a:rPr>
              <a:t> видань.  </a:t>
            </a:r>
            <a:endParaRPr lang="uk-UA" sz="2400" b="1" dirty="0">
              <a:latin typeface="Georgia" pitchFamily="18" charset="0"/>
            </a:endParaRPr>
          </a:p>
          <a:p>
            <a:pPr>
              <a:buFont typeface="Arial"/>
              <a:buChar char="•"/>
              <a:defRPr/>
            </a:pPr>
            <a:endParaRPr lang="uk-UA" sz="2400" b="1" i="1" dirty="0">
              <a:latin typeface="Georgia" pitchFamily="18" charset="0"/>
            </a:endParaRPr>
          </a:p>
          <a:p>
            <a:pPr>
              <a:defRPr/>
            </a:pPr>
            <a:r>
              <a:rPr lang="ru-RU" sz="2400" b="1" i="1" dirty="0" smtClean="0">
                <a:latin typeface="Georgia" pitchFamily="18" charset="0"/>
              </a:rPr>
              <a:t>База </a:t>
            </a:r>
            <a:r>
              <a:rPr lang="ru-RU" sz="2400" b="1" i="1" dirty="0" err="1" smtClean="0">
                <a:latin typeface="Georgia" pitchFamily="18" charset="0"/>
              </a:rPr>
              <a:t>даних</a:t>
            </a:r>
            <a:r>
              <a:rPr lang="ru-RU" sz="2400" b="1" i="1" dirty="0" smtClean="0">
                <a:latin typeface="Georgia" pitchFamily="18" charset="0"/>
              </a:rPr>
              <a:t> </a:t>
            </a:r>
            <a:r>
              <a:rPr lang="ru-RU" sz="2400" b="1" i="1" dirty="0" err="1" smtClean="0">
                <a:latin typeface="Georgia" pitchFamily="18" charset="0"/>
              </a:rPr>
              <a:t>має</a:t>
            </a:r>
            <a:r>
              <a:rPr lang="ru-RU" sz="2400" b="1" i="1" dirty="0" smtClean="0">
                <a:latin typeface="Georgia" pitchFamily="18" charset="0"/>
              </a:rPr>
              <a:t> </a:t>
            </a:r>
            <a:r>
              <a:rPr lang="ru-RU" sz="2400" b="1" i="1" dirty="0" err="1" smtClean="0">
                <a:latin typeface="Georgia" pitchFamily="18" charset="0"/>
              </a:rPr>
              <a:t>тільки</a:t>
            </a:r>
            <a:r>
              <a:rPr lang="ru-RU" sz="2400" b="1" i="1" dirty="0" smtClean="0">
                <a:latin typeface="Georgia" pitchFamily="18" charset="0"/>
              </a:rPr>
              <a:t> </a:t>
            </a:r>
            <a:r>
              <a:rPr lang="ru-RU" sz="2400" b="1" i="1" dirty="0" err="1" smtClean="0">
                <a:latin typeface="Georgia" pitchFamily="18" charset="0"/>
              </a:rPr>
              <a:t>онлайн</a:t>
            </a:r>
            <a:r>
              <a:rPr lang="ru-RU" sz="2400" b="1" i="1" dirty="0" smtClean="0">
                <a:latin typeface="Georgia" pitchFamily="18" charset="0"/>
              </a:rPr>
              <a:t> формат.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Georgia" pitchFamily="18" charset="0"/>
                <a:cs typeface="Times New Roman" pitchFamily="18" charset="0"/>
              </a:rPr>
            </a:b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Створення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просування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міжнародного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журналу </a:t>
            </a:r>
            <a:r>
              <a:rPr lang="ru-RU" b="1" dirty="0">
                <a:latin typeface="Georgia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Georgia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599" y="1916832"/>
            <a:ext cx="777686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latin typeface="Georgia" pitchFamily="18" charset="0"/>
                <a:cs typeface="Times New Roman" pitchFamily="18" charset="0"/>
              </a:rPr>
              <a:t>Формування</a:t>
            </a:r>
            <a:r>
              <a:rPr lang="ru-RU" sz="24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  <a:cs typeface="Times New Roman" pitchFamily="18" charset="0"/>
              </a:rPr>
              <a:t>його</a:t>
            </a:r>
            <a:r>
              <a:rPr lang="ru-RU" sz="24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  <a:cs typeface="Times New Roman" pitchFamily="18" charset="0"/>
              </a:rPr>
              <a:t>концепції</a:t>
            </a:r>
            <a:r>
              <a:rPr lang="ru-RU" sz="2400" b="1" dirty="0" smtClean="0">
                <a:latin typeface="Georgia" pitchFamily="18" charset="0"/>
                <a:cs typeface="Times New Roman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Вимога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орієнтування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журналу: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національні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та /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міжнародні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.</a:t>
            </a:r>
            <a:endParaRPr lang="ru-RU" sz="2000" dirty="0">
              <a:latin typeface="Georgia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i="1" dirty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Модель доступу: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відкритий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доступ,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передплата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, </a:t>
            </a:r>
          </a:p>
          <a:p>
            <a:pPr lvl="0"/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гібридна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модель.</a:t>
            </a:r>
            <a:endParaRPr lang="ru-RU" sz="2000" dirty="0">
              <a:latin typeface="Georgia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i="1" dirty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Тематика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видання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спеціалізація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цільова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аудиторія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.</a:t>
            </a:r>
            <a:endParaRPr lang="ru-RU" sz="2000" b="1" i="1" dirty="0">
              <a:latin typeface="Georgia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i="1" dirty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Графік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публікації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та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орієнтовна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кількість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статей у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випусках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.</a:t>
            </a:r>
            <a:endParaRPr lang="ru-RU" sz="2000" b="1" i="1" dirty="0">
              <a:latin typeface="Georgia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b="1" i="1" dirty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Друкована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версія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Georgia" pitchFamily="18" charset="0"/>
                <a:cs typeface="Times New Roman" pitchFamily="18" charset="0"/>
              </a:rPr>
              <a:t>або</a:t>
            </a: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журнал буде </a:t>
            </a:r>
            <a:r>
              <a:rPr lang="ru-RU" sz="2000" i="1" dirty="0" err="1" smtClean="0">
                <a:latin typeface="Georgia" pitchFamily="18" charset="0"/>
                <a:cs typeface="Times New Roman" pitchFamily="18" charset="0"/>
              </a:rPr>
              <a:t>існувати</a:t>
            </a:r>
            <a:r>
              <a:rPr lang="ru-RU" sz="20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тільки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в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електронному</a:t>
            </a:r>
            <a:r>
              <a:rPr lang="ru-RU" sz="20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itchFamily="18" charset="0"/>
                <a:cs typeface="Times New Roman" pitchFamily="18" charset="0"/>
              </a:rPr>
              <a:t>вигляді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Georgia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Georgia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Georgia" pitchFamily="18" charset="0"/>
                <a:cs typeface="Times New Roman" pitchFamily="18" charset="0"/>
              </a:rPr>
            </a:b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Базові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вимоги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Georgia" pitchFamily="18" charset="0"/>
                <a:cs typeface="Times New Roman" pitchFamily="18" charset="0"/>
              </a:rPr>
              <a:t>Scopus: </a:t>
            </a:r>
            <a:r>
              <a:rPr lang="en-US" b="1" dirty="0">
                <a:latin typeface="Georgia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Georgia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2132856"/>
            <a:ext cx="72957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2920" indent="-457200">
              <a:buFont typeface="Wingdings" pitchFamily="2" charset="2"/>
              <a:buChar char="Ø"/>
            </a:pP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Англомовні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анотації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.</a:t>
            </a:r>
          </a:p>
          <a:p>
            <a:pPr marL="502920" indent="-457200">
              <a:buFont typeface="Wingdings" pitchFamily="2" charset="2"/>
              <a:buChar char="Ø"/>
            </a:pPr>
            <a:endParaRPr lang="ru-RU" sz="2000" b="1" dirty="0">
              <a:latin typeface="Georgia" pitchFamily="18" charset="0"/>
              <a:cs typeface="Times New Roman" pitchFamily="18" charset="0"/>
            </a:endParaRPr>
          </a:p>
          <a:p>
            <a:pPr marL="502920" indent="-457200">
              <a:buFont typeface="Wingdings" pitchFamily="2" charset="2"/>
              <a:buChar char="Ø"/>
            </a:pP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Рецензування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рукописів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.</a:t>
            </a:r>
          </a:p>
          <a:p>
            <a:pPr marL="502920" indent="-457200">
              <a:buFont typeface="Wingdings" pitchFamily="2" charset="2"/>
              <a:buChar char="Ø"/>
            </a:pPr>
            <a:endParaRPr lang="ru-RU" sz="2000" b="1" dirty="0">
              <a:latin typeface="Georgia" pitchFamily="18" charset="0"/>
              <a:cs typeface="Times New Roman" pitchFamily="18" charset="0"/>
            </a:endParaRPr>
          </a:p>
          <a:p>
            <a:pPr marL="502920" indent="-457200">
              <a:buFont typeface="Wingdings" pitchFamily="2" charset="2"/>
              <a:buChar char="Ø"/>
            </a:pP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Регулярність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публікації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.</a:t>
            </a:r>
            <a:endParaRPr lang="en-US" sz="2000" b="1" dirty="0">
              <a:latin typeface="Georgia" pitchFamily="18" charset="0"/>
              <a:cs typeface="Times New Roman" pitchFamily="18" charset="0"/>
            </a:endParaRPr>
          </a:p>
          <a:p>
            <a:pPr marL="502920" indent="-457200">
              <a:buFont typeface="Wingdings" pitchFamily="2" charset="2"/>
              <a:buChar char="Ø"/>
            </a:pPr>
            <a:endParaRPr lang="ru-RU" sz="2000" b="1" dirty="0">
              <a:latin typeface="Georgia" pitchFamily="18" charset="0"/>
              <a:cs typeface="Times New Roman" pitchFamily="18" charset="0"/>
            </a:endParaRPr>
          </a:p>
          <a:p>
            <a:pPr marL="502920" indent="-457200">
              <a:buFont typeface="Wingdings" pitchFamily="2" charset="2"/>
              <a:buChar char="Ø"/>
            </a:pP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Наявність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Georgia" pitchFamily="18" charset="0"/>
                <a:cs typeface="Times New Roman" pitchFamily="18" charset="0"/>
              </a:rPr>
              <a:t>ISSN.</a:t>
            </a:r>
            <a:endParaRPr lang="ru-RU" sz="2000" b="1" dirty="0" smtClean="0">
              <a:latin typeface="Georgia" pitchFamily="18" charset="0"/>
              <a:cs typeface="Times New Roman" pitchFamily="18" charset="0"/>
            </a:endParaRPr>
          </a:p>
          <a:p>
            <a:pPr marL="502920" indent="-457200">
              <a:buFont typeface="Wingdings" pitchFamily="2" charset="2"/>
              <a:buChar char="Ø"/>
            </a:pPr>
            <a:endParaRPr lang="ru-RU" sz="2000" b="1" dirty="0">
              <a:latin typeface="Georgia" pitchFamily="18" charset="0"/>
              <a:cs typeface="Times New Roman" pitchFamily="18" charset="0"/>
            </a:endParaRPr>
          </a:p>
          <a:p>
            <a:pPr marL="502920" indent="-457200">
              <a:buFont typeface="Wingdings" pitchFamily="2" charset="2"/>
              <a:buChar char="Ø"/>
            </a:pP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Латинізована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пристатейна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бібліографія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Georgia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Безумовні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непрямі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вимоги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: </a:t>
            </a:r>
            <a:r>
              <a:rPr lang="ru-RU" b="1" dirty="0">
                <a:latin typeface="Georgia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Georgia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1916832"/>
            <a:ext cx="77131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1470" lvl="0" indent="-285750">
              <a:buFont typeface="Wingdings" panose="05000000000000000000" pitchFamily="2" charset="2"/>
              <a:buChar char="Ø"/>
            </a:pPr>
            <a:r>
              <a:rPr lang="ru-RU" sz="2400" b="1" i="1" dirty="0" err="1" smtClean="0">
                <a:latin typeface="Georgia" pitchFamily="18" charset="0"/>
                <a:cs typeface="Times New Roman" pitchFamily="18" charset="0"/>
              </a:rPr>
              <a:t>Англомовні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 :</a:t>
            </a:r>
            <a:endParaRPr lang="ru-RU" sz="2400" b="1" i="1" dirty="0">
              <a:latin typeface="Georgia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en-US" sz="2400" dirty="0">
                <a:latin typeface="Georgia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  <a:cs typeface="Times New Roman" pitchFamily="18" charset="0"/>
              </a:rPr>
              <a:t>сторінки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  <a:cs typeface="Times New Roman" pitchFamily="18" charset="0"/>
              </a:rPr>
              <a:t>змісту</a:t>
            </a:r>
            <a:r>
              <a:rPr lang="en-US" sz="2400" dirty="0" smtClean="0">
                <a:latin typeface="Georgia" pitchFamily="18" charset="0"/>
                <a:cs typeface="Times New Roman" pitchFamily="18" charset="0"/>
              </a:rPr>
              <a:t>,</a:t>
            </a:r>
            <a:endParaRPr lang="ru-RU" sz="2400" dirty="0">
              <a:latin typeface="Georgia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en-US" sz="2400" dirty="0">
                <a:latin typeface="Georgia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  <a:cs typeface="Times New Roman" pitchFamily="18" charset="0"/>
              </a:rPr>
              <a:t>дані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 про </a:t>
            </a:r>
            <a:r>
              <a:rPr lang="ru-RU" sz="2400" dirty="0" err="1" smtClean="0">
                <a:latin typeface="Georgia" pitchFamily="18" charset="0"/>
                <a:cs typeface="Times New Roman" pitchFamily="18" charset="0"/>
              </a:rPr>
              <a:t>авторів</a:t>
            </a:r>
            <a:r>
              <a:rPr lang="en-US" sz="2400" dirty="0" smtClean="0">
                <a:latin typeface="Georgia" pitchFamily="18" charset="0"/>
                <a:cs typeface="Times New Roman" pitchFamily="18" charset="0"/>
              </a:rPr>
              <a:t>,</a:t>
            </a:r>
            <a:endParaRPr lang="ru-RU" sz="2400" dirty="0">
              <a:latin typeface="Georgia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en-US" sz="2400" dirty="0">
                <a:latin typeface="Georgia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  <a:cs typeface="Times New Roman" pitchFamily="18" charset="0"/>
              </a:rPr>
              <a:t>ключові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 слова.</a:t>
            </a:r>
            <a:endParaRPr lang="ru-RU" sz="2400" dirty="0">
              <a:latin typeface="Georgia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2400" dirty="0">
              <a:latin typeface="Georgia" pitchFamily="18" charset="0"/>
              <a:cs typeface="Times New Roman" pitchFamily="18" charset="0"/>
            </a:endParaRPr>
          </a:p>
          <a:p>
            <a:pPr marL="502920" lvl="0" indent="-457200">
              <a:buFont typeface="Wingdings" pitchFamily="2" charset="2"/>
              <a:buChar char="Ø"/>
            </a:pPr>
            <a:r>
              <a:rPr lang="ru-RU" sz="2400" b="1" i="1" dirty="0" err="1" smtClean="0">
                <a:latin typeface="Georgia" pitchFamily="18" charset="0"/>
                <a:cs typeface="Times New Roman" pitchFamily="18" charset="0"/>
              </a:rPr>
              <a:t>Наявність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latin typeface="Georgia" pitchFamily="18" charset="0"/>
                <a:cs typeface="Times New Roman" pitchFamily="18" charset="0"/>
              </a:rPr>
              <a:t>DOI </a:t>
            </a:r>
            <a:r>
              <a:rPr lang="en-US" sz="2400" dirty="0" smtClean="0">
                <a:latin typeface="Georgia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Georgia" pitchFamily="18" charset="0"/>
                <a:cs typeface="Times New Roman" pitchFamily="18" charset="0"/>
              </a:rPr>
              <a:t>Цифровий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  <a:cs typeface="Times New Roman" pitchFamily="18" charset="0"/>
              </a:rPr>
              <a:t>ідентифікатор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  <a:cs typeface="Times New Roman" pitchFamily="18" charset="0"/>
              </a:rPr>
              <a:t>об'єкта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)</a:t>
            </a:r>
            <a:r>
              <a:rPr lang="uk-UA" sz="2400" dirty="0" smtClean="0">
                <a:latin typeface="Georgia" pitchFamily="18" charset="0"/>
                <a:cs typeface="Times New Roman" pitchFamily="18" charset="0"/>
              </a:rPr>
              <a:t>.</a:t>
            </a:r>
            <a:endParaRPr lang="uk-UA" sz="2400" dirty="0">
              <a:latin typeface="Georgia" pitchFamily="18" charset="0"/>
              <a:cs typeface="Times New Roman" pitchFamily="18" charset="0"/>
            </a:endParaRPr>
          </a:p>
          <a:p>
            <a:pPr marL="45720" lvl="0"/>
            <a:endParaRPr lang="ru-RU" sz="2400" dirty="0">
              <a:latin typeface="Georgia" pitchFamily="18" charset="0"/>
              <a:cs typeface="Times New Roman" pitchFamily="18" charset="0"/>
            </a:endParaRPr>
          </a:p>
          <a:p>
            <a:pPr marL="502920" lvl="0" indent="-457200">
              <a:buFont typeface="Wingdings" pitchFamily="2" charset="2"/>
              <a:buChar char="Ø"/>
            </a:pP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Окрема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сторінка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редколегії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.</a:t>
            </a:r>
          </a:p>
          <a:p>
            <a:pPr marL="502920" lvl="0" indent="-457200">
              <a:buFont typeface="Wingdings" pitchFamily="2" charset="2"/>
              <a:buChar char="Ø"/>
            </a:pPr>
            <a:endParaRPr lang="ru-RU" sz="2400" b="1" i="1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502920" lvl="0" indent="-457200">
              <a:buFont typeface="Wingdings" pitchFamily="2" charset="2"/>
              <a:buChar char="Ø"/>
            </a:pP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Причини не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англомовності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статей.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Безумовні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непрямі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вимоги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: </a:t>
            </a:r>
            <a:r>
              <a:rPr lang="ru-RU" b="1" dirty="0">
                <a:latin typeface="Georgia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Georgia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1988840"/>
            <a:ext cx="79208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2920" lvl="0" indent="-457200">
              <a:buFont typeface="Wingdings" pitchFamily="2" charset="2"/>
              <a:buChar char="Ø"/>
            </a:pP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Міжнародна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термінологія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скорочення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Georgia" panose="02040502050405020303" pitchFamily="18" charset="0"/>
                <a:cs typeface="Times New Roman" pitchFamily="18" charset="0"/>
              </a:rPr>
              <a:t>назви</a:t>
            </a:r>
            <a:r>
              <a:rPr lang="ru-RU" sz="2400" dirty="0" smtClean="0">
                <a:latin typeface="Georgia" panose="02040502050405020303" pitchFamily="18" charset="0"/>
                <a:cs typeface="Times New Roman" pitchFamily="18" charset="0"/>
              </a:rPr>
              <a:t> статей, </a:t>
            </a:r>
            <a:r>
              <a:rPr lang="ru-RU" sz="2400" dirty="0" err="1" smtClean="0">
                <a:latin typeface="Georgia" panose="02040502050405020303" pitchFamily="18" charset="0"/>
                <a:cs typeface="Times New Roman" pitchFamily="18" charset="0"/>
              </a:rPr>
              <a:t>анотації</a:t>
            </a:r>
            <a:r>
              <a:rPr lang="ru-RU" sz="2400" dirty="0" smtClean="0">
                <a:latin typeface="Georgia" panose="020405020504050203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eorgia" panose="02040502050405020303" pitchFamily="18" charset="0"/>
                <a:cs typeface="Times New Roman" pitchFamily="18" charset="0"/>
              </a:rPr>
              <a:t>тексти</a:t>
            </a:r>
            <a:r>
              <a:rPr lang="ru-RU" sz="2400" dirty="0" smtClean="0">
                <a:latin typeface="Georgia" panose="02040502050405020303" pitchFamily="18" charset="0"/>
                <a:cs typeface="Times New Roman" pitchFamily="18" charset="0"/>
              </a:rPr>
              <a:t>).</a:t>
            </a:r>
          </a:p>
          <a:p>
            <a:pPr marL="502920" lvl="0" indent="-457200">
              <a:buFont typeface="Wingdings" pitchFamily="2" charset="2"/>
              <a:buChar char="Ø"/>
            </a:pPr>
            <a:endParaRPr lang="ru-RU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502920" lvl="0" indent="-457200">
              <a:buFont typeface="Wingdings" pitchFamily="2" charset="2"/>
              <a:buChar char="Ø"/>
            </a:pP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Міжнародний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формат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посилань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  <a:cs typeface="Times New Roman" pitchFamily="18" charset="0"/>
              </a:rPr>
              <a:t>(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APA</a:t>
            </a:r>
            <a:r>
              <a:rPr lang="ru-RU" sz="2400" dirty="0">
                <a:latin typeface="Georgia" panose="02040502050405020303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Chicago</a:t>
            </a:r>
            <a:r>
              <a:rPr lang="ru-RU" sz="2400" dirty="0">
                <a:latin typeface="Georgia" panose="02040502050405020303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IEEE</a:t>
            </a:r>
            <a:r>
              <a:rPr lang="ru-RU" sz="2400" dirty="0">
                <a:latin typeface="Georgia" panose="02040502050405020303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Harvard</a:t>
            </a:r>
            <a:r>
              <a:rPr lang="ru-RU" sz="2400" dirty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  <a:cs typeface="Times New Roman" pitchFamily="18" charset="0"/>
              </a:rPr>
              <a:t>та </a:t>
            </a:r>
            <a:r>
              <a:rPr lang="uk-UA" sz="2400" dirty="0" smtClean="0">
                <a:latin typeface="Georgia" panose="02040502050405020303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Georgia" panose="02040502050405020303" pitchFamily="18" charset="0"/>
                <a:cs typeface="Times New Roman" pitchFamily="18" charset="0"/>
              </a:rPr>
              <a:t>н.).</a:t>
            </a:r>
            <a:endParaRPr lang="ru-RU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45720" lvl="0"/>
            <a:endParaRPr lang="ru-RU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502920" lvl="0" indent="-457200">
              <a:buFont typeface="Wingdings" pitchFamily="2" charset="2"/>
              <a:buChar char="Ø"/>
            </a:pP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Основний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тип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публікацій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пристатейній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бібліографії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статті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Georgia" pitchFamily="18" charset="0"/>
              </a:rPr>
              <a:t>бібліографічні стилі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599" y="2276872"/>
            <a:ext cx="770485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1" dirty="0" smtClean="0">
                <a:latin typeface="Georgia" pitchFamily="18" charset="0"/>
              </a:rPr>
              <a:t>   </a:t>
            </a:r>
            <a:r>
              <a:rPr lang="uk-UA" sz="2400" b="1" dirty="0" smtClean="0">
                <a:latin typeface="Georgia" pitchFamily="18" charset="0"/>
              </a:rPr>
              <a:t>АРА </a:t>
            </a:r>
            <a:r>
              <a:rPr lang="uk-UA" sz="2400" b="1" dirty="0">
                <a:latin typeface="Georgia" pitchFamily="18" charset="0"/>
              </a:rPr>
              <a:t>(</a:t>
            </a:r>
            <a:r>
              <a:rPr lang="uk-UA" sz="2400" b="1" dirty="0" err="1">
                <a:latin typeface="Georgia" pitchFamily="18" charset="0"/>
              </a:rPr>
              <a:t>American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Psychological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Association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Style</a:t>
            </a:r>
            <a:r>
              <a:rPr lang="uk-UA" sz="2400" b="1" dirty="0">
                <a:latin typeface="Georgia" pitchFamily="18" charset="0"/>
              </a:rPr>
              <a:t>) </a:t>
            </a:r>
            <a:r>
              <a:rPr lang="uk-UA" sz="2400" dirty="0">
                <a:latin typeface="Georgia" pitchFamily="18" charset="0"/>
              </a:rPr>
              <a:t>– </a:t>
            </a:r>
            <a:r>
              <a:rPr lang="ru-RU" sz="2400" b="1" dirty="0" smtClean="0">
                <a:latin typeface="Georgia" pitchFamily="18" charset="0"/>
              </a:rPr>
              <a:t>стиль, </a:t>
            </a:r>
            <a:r>
              <a:rPr lang="ru-RU" sz="2400" b="1" dirty="0" err="1" smtClean="0">
                <a:latin typeface="Georgia" pitchFamily="18" charset="0"/>
              </a:rPr>
              <a:t>розроблений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Американською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асоціацією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психологів</a:t>
            </a:r>
            <a:r>
              <a:rPr lang="ru-RU" sz="2400" b="1" dirty="0" smtClean="0">
                <a:latin typeface="Georgia" pitchFamily="18" charset="0"/>
              </a:rPr>
              <a:t>, </a:t>
            </a:r>
            <a:r>
              <a:rPr lang="ru-RU" sz="2400" b="1" dirty="0" err="1" smtClean="0">
                <a:latin typeface="Georgia" pitchFamily="18" charset="0"/>
              </a:rPr>
              <a:t>використовується</a:t>
            </a:r>
            <a:r>
              <a:rPr lang="ru-RU" sz="2400" b="1" dirty="0" smtClean="0">
                <a:latin typeface="Georgia" pitchFamily="18" charset="0"/>
              </a:rPr>
              <a:t> для </a:t>
            </a:r>
            <a:r>
              <a:rPr lang="ru-RU" sz="2400" b="1" dirty="0" err="1" smtClean="0">
                <a:latin typeface="Georgia" pitchFamily="18" charset="0"/>
              </a:rPr>
              <a:t>суспільних</a:t>
            </a:r>
            <a:r>
              <a:rPr lang="ru-RU" sz="2400" b="1" dirty="0" smtClean="0">
                <a:latin typeface="Georgia" pitchFamily="18" charset="0"/>
              </a:rPr>
              <a:t> наук</a:t>
            </a:r>
            <a:endParaRPr lang="uk-UA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</a:pPr>
            <a:endParaRPr lang="uk-UA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1" dirty="0">
                <a:latin typeface="Georgia" pitchFamily="18" charset="0"/>
              </a:rPr>
              <a:t>   </a:t>
            </a:r>
            <a:r>
              <a:rPr lang="uk-UA" sz="2400" b="1" dirty="0">
                <a:latin typeface="Georgia" pitchFamily="18" charset="0"/>
              </a:rPr>
              <a:t>OSCOLA (</a:t>
            </a:r>
            <a:r>
              <a:rPr lang="uk-UA" sz="2400" b="1" dirty="0" err="1">
                <a:latin typeface="Georgia" pitchFamily="18" charset="0"/>
              </a:rPr>
              <a:t>The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Oxford</a:t>
            </a:r>
            <a:r>
              <a:rPr lang="uk-UA" sz="2400" b="1" dirty="0">
                <a:latin typeface="Georgia" pitchFamily="18" charset="0"/>
              </a:rPr>
              <a:t> Standard </a:t>
            </a:r>
            <a:r>
              <a:rPr lang="uk-UA" sz="2400" b="1" dirty="0" err="1">
                <a:latin typeface="Georgia" pitchFamily="18" charset="0"/>
              </a:rPr>
              <a:t>for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Citation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Of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Legal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Authorities</a:t>
            </a:r>
            <a:r>
              <a:rPr lang="uk-UA" sz="2400" b="1" dirty="0">
                <a:latin typeface="Georgia" pitchFamily="18" charset="0"/>
              </a:rPr>
              <a:t>) </a:t>
            </a:r>
            <a:r>
              <a:rPr lang="uk-UA" sz="2400" dirty="0">
                <a:latin typeface="Georgia" pitchFamily="18" charset="0"/>
              </a:rPr>
              <a:t>–  </a:t>
            </a:r>
            <a:r>
              <a:rPr lang="ru-RU" sz="2400" b="1" dirty="0" err="1" smtClean="0">
                <a:latin typeface="Georgia" pitchFamily="18" charset="0"/>
              </a:rPr>
              <a:t>Оксфордський</a:t>
            </a:r>
            <a:r>
              <a:rPr lang="ru-RU" sz="2400" b="1" dirty="0" smtClean="0">
                <a:latin typeface="Georgia" pitchFamily="18" charset="0"/>
              </a:rPr>
              <a:t> стандарт для </a:t>
            </a:r>
            <a:r>
              <a:rPr lang="ru-RU" sz="2400" b="1" dirty="0" err="1" smtClean="0">
                <a:latin typeface="Georgia" pitchFamily="18" charset="0"/>
              </a:rPr>
              <a:t>цитування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юридичних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документів</a:t>
            </a:r>
            <a:endParaRPr lang="ru-RU" sz="2400" b="1" dirty="0"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Georgia" pitchFamily="18" charset="0"/>
              </a:rPr>
              <a:t>бібліографічні стилі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71599" y="1988840"/>
            <a:ext cx="77048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b="1" dirty="0">
                <a:latin typeface="Georgia" pitchFamily="18" charset="0"/>
              </a:rPr>
              <a:t> </a:t>
            </a:r>
            <a:r>
              <a:rPr lang="en-US" b="1" dirty="0" smtClean="0">
                <a:latin typeface="Georgia" pitchFamily="18" charset="0"/>
              </a:rPr>
              <a:t>   </a:t>
            </a:r>
            <a:r>
              <a:rPr lang="uk-UA" sz="2400" b="1" dirty="0" err="1" smtClean="0">
                <a:latin typeface="Georgia" pitchFamily="18" charset="0"/>
              </a:rPr>
              <a:t>Chicago</a:t>
            </a:r>
            <a:r>
              <a:rPr lang="uk-UA" sz="2400" b="1" dirty="0" smtClean="0">
                <a:latin typeface="Georgia" pitchFamily="18" charset="0"/>
              </a:rPr>
              <a:t> </a:t>
            </a:r>
            <a:r>
              <a:rPr lang="uk-UA" sz="2400" b="1" dirty="0">
                <a:latin typeface="Georgia" pitchFamily="18" charset="0"/>
              </a:rPr>
              <a:t>(</a:t>
            </a:r>
            <a:r>
              <a:rPr lang="uk-UA" sz="2400" b="1" dirty="0" err="1">
                <a:latin typeface="Georgia" pitchFamily="18" charset="0"/>
              </a:rPr>
              <a:t>The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Manual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of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Style</a:t>
            </a:r>
            <a:r>
              <a:rPr lang="uk-UA" sz="2400" b="1" dirty="0">
                <a:latin typeface="Georgia" pitchFamily="18" charset="0"/>
              </a:rPr>
              <a:t>) – </a:t>
            </a:r>
            <a:r>
              <a:rPr lang="ru-RU" sz="2400" b="1" dirty="0" err="1" smtClean="0">
                <a:latin typeface="Georgia" pitchFamily="18" charset="0"/>
              </a:rPr>
              <a:t>типографський</a:t>
            </a:r>
            <a:r>
              <a:rPr lang="ru-RU" sz="2400" b="1" dirty="0" smtClean="0">
                <a:latin typeface="Georgia" pitchFamily="18" charset="0"/>
              </a:rPr>
              <a:t> стиль, </a:t>
            </a:r>
            <a:r>
              <a:rPr lang="ru-RU" sz="2400" b="1" dirty="0" err="1" smtClean="0">
                <a:latin typeface="Georgia" pitchFamily="18" charset="0"/>
              </a:rPr>
              <a:t>частіше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використовується</a:t>
            </a:r>
            <a:r>
              <a:rPr lang="ru-RU" sz="2400" b="1" dirty="0" smtClean="0">
                <a:latin typeface="Georgia" pitchFamily="18" charset="0"/>
              </a:rPr>
              <a:t> в </a:t>
            </a:r>
            <a:r>
              <a:rPr lang="ru-RU" sz="2400" b="1" dirty="0" err="1" smtClean="0">
                <a:latin typeface="Georgia" pitchFamily="18" charset="0"/>
              </a:rPr>
              <a:t>наукових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виданнях</a:t>
            </a:r>
            <a:endParaRPr lang="uk-UA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endParaRPr lang="uk-UA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1" dirty="0">
                <a:latin typeface="Georgia" pitchFamily="18" charset="0"/>
              </a:rPr>
              <a:t> </a:t>
            </a:r>
            <a:r>
              <a:rPr lang="en-US" sz="2400" b="1" dirty="0" smtClean="0">
                <a:latin typeface="Georgia" pitchFamily="18" charset="0"/>
              </a:rPr>
              <a:t>Harvard or author-date (</a:t>
            </a:r>
            <a:r>
              <a:rPr lang="ru-RU" sz="2400" b="1" dirty="0" err="1" smtClean="0">
                <a:latin typeface="Georgia" pitchFamily="18" charset="0"/>
              </a:rPr>
              <a:t>Гарвардський</a:t>
            </a:r>
            <a:r>
              <a:rPr lang="ru-RU" sz="2400" b="1" dirty="0" smtClean="0">
                <a:latin typeface="Georgia" pitchFamily="18" charset="0"/>
              </a:rPr>
              <a:t> стиль </a:t>
            </a:r>
            <a:r>
              <a:rPr lang="ru-RU" sz="2400" b="1" dirty="0" err="1" smtClean="0">
                <a:latin typeface="Georgia" pitchFamily="18" charset="0"/>
              </a:rPr>
              <a:t>або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стиль</a:t>
            </a:r>
            <a:r>
              <a:rPr lang="ru-RU" sz="2400" b="1" dirty="0" smtClean="0">
                <a:latin typeface="Georgia" pitchFamily="18" charset="0"/>
              </a:rPr>
              <a:t> «автор-дата») - </a:t>
            </a:r>
            <a:r>
              <a:rPr lang="ru-RU" sz="2400" b="1" dirty="0" err="1" smtClean="0">
                <a:latin typeface="Georgia" pitchFamily="18" charset="0"/>
              </a:rPr>
              <a:t>найбільш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поширений</a:t>
            </a:r>
            <a:r>
              <a:rPr lang="ru-RU" sz="2400" b="1" dirty="0" smtClean="0">
                <a:latin typeface="Georgia" pitchFamily="18" charset="0"/>
              </a:rPr>
              <a:t> стиль </a:t>
            </a:r>
            <a:r>
              <a:rPr lang="ru-RU" sz="2400" b="1" dirty="0" err="1" smtClean="0">
                <a:latin typeface="Georgia" pitchFamily="18" charset="0"/>
              </a:rPr>
              <a:t>оформлення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посилань</a:t>
            </a:r>
            <a:r>
              <a:rPr lang="ru-RU" sz="2400" b="1" dirty="0" smtClean="0">
                <a:latin typeface="Georgia" pitchFamily="18" charset="0"/>
              </a:rPr>
              <a:t> для </a:t>
            </a:r>
            <a:r>
              <a:rPr lang="ru-RU" sz="2400" b="1" dirty="0" err="1" smtClean="0">
                <a:latin typeface="Georgia" pitchFamily="18" charset="0"/>
              </a:rPr>
              <a:t>наукових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публікацій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Georgia" pitchFamily="18" charset="0"/>
              </a:rPr>
              <a:t>бібліографічні стилі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2060848"/>
            <a:ext cx="770485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Georgia" pitchFamily="18" charset="0"/>
              </a:rPr>
              <a:t>   </a:t>
            </a:r>
            <a:r>
              <a:rPr lang="uk-UA" sz="2400" b="1" dirty="0" smtClean="0">
                <a:latin typeface="Georgia" pitchFamily="18" charset="0"/>
              </a:rPr>
              <a:t>MLA </a:t>
            </a:r>
            <a:r>
              <a:rPr lang="uk-UA" sz="2400" b="1" dirty="0">
                <a:latin typeface="Georgia" pitchFamily="18" charset="0"/>
              </a:rPr>
              <a:t>(</a:t>
            </a:r>
            <a:r>
              <a:rPr lang="uk-UA" sz="2400" b="1" dirty="0" err="1">
                <a:latin typeface="Georgia" pitchFamily="18" charset="0"/>
              </a:rPr>
              <a:t>Modern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Language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Association</a:t>
            </a:r>
            <a:r>
              <a:rPr lang="uk-UA" sz="2400" b="1" dirty="0">
                <a:latin typeface="Georgia" pitchFamily="18" charset="0"/>
              </a:rPr>
              <a:t>) </a:t>
            </a:r>
            <a:r>
              <a:rPr lang="uk-UA" sz="2400" b="1" dirty="0" smtClean="0">
                <a:latin typeface="Georgia" pitchFamily="18" charset="0"/>
              </a:rPr>
              <a:t>–</a:t>
            </a:r>
            <a:r>
              <a:rPr lang="ru-RU" sz="2400" b="1" dirty="0" smtClean="0">
                <a:latin typeface="Georgia" pitchFamily="18" charset="0"/>
              </a:rPr>
              <a:t>стиль </a:t>
            </a:r>
            <a:r>
              <a:rPr lang="ru-RU" sz="2400" b="1" dirty="0" err="1" smtClean="0">
                <a:latin typeface="Georgia" pitchFamily="18" charset="0"/>
              </a:rPr>
              <a:t>використовується</a:t>
            </a:r>
            <a:r>
              <a:rPr lang="ru-RU" sz="2400" b="1" dirty="0" smtClean="0">
                <a:latin typeface="Georgia" pitchFamily="18" charset="0"/>
              </a:rPr>
              <a:t> в </a:t>
            </a:r>
            <a:r>
              <a:rPr lang="ru-RU" sz="2400" b="1" dirty="0" err="1" smtClean="0">
                <a:latin typeface="Georgia" pitchFamily="18" charset="0"/>
              </a:rPr>
              <a:t>літературознавстві</a:t>
            </a:r>
            <a:r>
              <a:rPr lang="ru-RU" sz="2400" b="1" dirty="0" smtClean="0">
                <a:latin typeface="Georgia" pitchFamily="18" charset="0"/>
              </a:rPr>
              <a:t> та </a:t>
            </a:r>
            <a:r>
              <a:rPr lang="ru-RU" sz="2400" b="1" dirty="0" err="1" smtClean="0">
                <a:latin typeface="Georgia" pitchFamily="18" charset="0"/>
              </a:rPr>
              <a:t>іноземних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мовах</a:t>
            </a:r>
            <a:endParaRPr lang="uk-UA" sz="2400" b="1" dirty="0">
              <a:latin typeface="Georgia" pitchFamily="18" charset="0"/>
            </a:endParaRPr>
          </a:p>
          <a:p>
            <a:pPr>
              <a:defRPr/>
            </a:pPr>
            <a:endParaRPr lang="ru-RU" sz="2400" b="1" dirty="0">
              <a:latin typeface="Georgia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uk-UA" sz="2400" b="1" dirty="0">
                <a:latin typeface="Georgia" pitchFamily="18" charset="0"/>
              </a:rPr>
              <a:t>   IEEE (</a:t>
            </a:r>
            <a:r>
              <a:rPr lang="uk-UA" sz="2400" b="1" dirty="0" err="1">
                <a:latin typeface="Georgia" pitchFamily="18" charset="0"/>
              </a:rPr>
              <a:t>Institute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of</a:t>
            </a:r>
            <a:r>
              <a:rPr lang="uk-UA" sz="2400" b="1" dirty="0">
                <a:latin typeface="Georgia" pitchFamily="18" charset="0"/>
              </a:rPr>
              <a:t>  </a:t>
            </a:r>
            <a:r>
              <a:rPr lang="uk-UA" sz="2400" b="1" dirty="0" err="1">
                <a:latin typeface="Georgia" pitchFamily="18" charset="0"/>
              </a:rPr>
              <a:t>Electrical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and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Electronics</a:t>
            </a:r>
            <a:r>
              <a:rPr lang="uk-UA" sz="2400" b="1" dirty="0">
                <a:latin typeface="Georgia" pitchFamily="18" charset="0"/>
              </a:rPr>
              <a:t> </a:t>
            </a:r>
            <a:r>
              <a:rPr lang="uk-UA" sz="2400" b="1" dirty="0" err="1">
                <a:latin typeface="Georgia" pitchFamily="18" charset="0"/>
              </a:rPr>
              <a:t>Engineers</a:t>
            </a:r>
            <a:r>
              <a:rPr lang="uk-UA" sz="2400" b="1" dirty="0">
                <a:latin typeface="Georgia" pitchFamily="18" charset="0"/>
              </a:rPr>
              <a:t>) – </a:t>
            </a:r>
            <a:r>
              <a:rPr lang="ru-RU" sz="2400" b="1" dirty="0" smtClean="0">
                <a:latin typeface="Georgia" pitchFamily="18" charset="0"/>
              </a:rPr>
              <a:t>стиль </a:t>
            </a:r>
            <a:r>
              <a:rPr lang="ru-RU" sz="2400" b="1" dirty="0" err="1" smtClean="0">
                <a:latin typeface="Georgia" pitchFamily="18" charset="0"/>
              </a:rPr>
              <a:t>використовується</a:t>
            </a:r>
            <a:r>
              <a:rPr lang="ru-RU" sz="2400" b="1" dirty="0" smtClean="0">
                <a:latin typeface="Georgia" pitchFamily="18" charset="0"/>
              </a:rPr>
              <a:t> в </a:t>
            </a:r>
            <a:r>
              <a:rPr lang="ru-RU" sz="2400" b="1" dirty="0" err="1" smtClean="0">
                <a:latin typeface="Georgia" pitchFamily="18" charset="0"/>
              </a:rPr>
              <a:t>машинобудуванні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технологіях</a:t>
            </a:r>
            <a:endParaRPr lang="ru-RU" sz="2400" b="1" dirty="0"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Georgia" pitchFamily="18" charset="0"/>
              </a:rPr>
              <a:t>Науково-видавнича</a:t>
            </a:r>
            <a:r>
              <a:rPr lang="ru-RU" b="1" dirty="0" smtClean="0">
                <a:latin typeface="Georgia" pitchFamily="18" charset="0"/>
              </a:rPr>
              <a:t> діяльність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7" y="2132856"/>
            <a:ext cx="79928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342900">
              <a:buFont typeface="Wingdings" pitchFamily="2" charset="2"/>
              <a:buChar char="Ø"/>
            </a:pPr>
            <a:r>
              <a:rPr lang="ru-RU" sz="2400" b="1" dirty="0" err="1" smtClean="0">
                <a:latin typeface="Georgia" pitchFamily="18" charset="0"/>
              </a:rPr>
              <a:t>Підтримка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інфраструктури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публікацій</a:t>
            </a:r>
            <a:r>
              <a:rPr lang="ru-RU" sz="2400" b="1" dirty="0" smtClean="0">
                <a:latin typeface="Georgia" pitchFamily="18" charset="0"/>
              </a:rPr>
              <a:t>:</a:t>
            </a:r>
            <a:endParaRPr lang="ru-RU" sz="2400" b="1" dirty="0">
              <a:latin typeface="Georgia" pitchFamily="18" charset="0"/>
            </a:endParaRPr>
          </a:p>
          <a:p>
            <a:pPr marL="685800" indent="-342900">
              <a:buFont typeface="Arial" pitchFamily="34" charset="0"/>
              <a:buChar char="•"/>
            </a:pPr>
            <a:r>
              <a:rPr lang="ru-RU" sz="2000" b="1" dirty="0" err="1" smtClean="0">
                <a:latin typeface="Georgia" pitchFamily="18" charset="0"/>
              </a:rPr>
              <a:t>нових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випусків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періодичного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видання</a:t>
            </a:r>
            <a:r>
              <a:rPr lang="ru-RU" sz="2000" b="1" dirty="0" smtClean="0">
                <a:latin typeface="Georgia" pitchFamily="18" charset="0"/>
              </a:rPr>
              <a:t> «</a:t>
            </a:r>
            <a:r>
              <a:rPr lang="ru-RU" sz="2000" b="1" dirty="0" err="1" smtClean="0">
                <a:latin typeface="Georgia" pitchFamily="18" charset="0"/>
              </a:rPr>
              <a:t>Вісник</a:t>
            </a:r>
            <a:r>
              <a:rPr lang="ru-RU" sz="2000" b="1" dirty="0" smtClean="0">
                <a:latin typeface="Georgia" pitchFamily="18" charset="0"/>
              </a:rPr>
              <a:t> ОНУ. </a:t>
            </a:r>
            <a:r>
              <a:rPr lang="ru-RU" sz="2000" b="1" dirty="0" err="1" smtClean="0">
                <a:latin typeface="Georgia" pitchFamily="18" charset="0"/>
              </a:rPr>
              <a:t>Серія</a:t>
            </a:r>
            <a:r>
              <a:rPr lang="ru-RU" sz="2000" b="1" dirty="0" smtClean="0">
                <a:latin typeface="Georgia" pitchFamily="18" charset="0"/>
              </a:rPr>
              <a:t>: </a:t>
            </a:r>
            <a:r>
              <a:rPr lang="ru-RU" sz="2000" b="1" dirty="0" err="1" smtClean="0">
                <a:latin typeface="Georgia" pitchFamily="18" charset="0"/>
              </a:rPr>
              <a:t>Бібліотекознавство</a:t>
            </a:r>
            <a:r>
              <a:rPr lang="ru-RU" sz="2000" b="1" dirty="0" smtClean="0">
                <a:latin typeface="Georgia" pitchFamily="18" charset="0"/>
              </a:rPr>
              <a:t>. </a:t>
            </a:r>
            <a:r>
              <a:rPr lang="ru-RU" sz="2000" b="1" dirty="0" err="1" smtClean="0">
                <a:latin typeface="Georgia" pitchFamily="18" charset="0"/>
              </a:rPr>
              <a:t>Бібліографознавство</a:t>
            </a:r>
            <a:r>
              <a:rPr lang="ru-RU" sz="2000" b="1" dirty="0" smtClean="0">
                <a:latin typeface="Georgia" pitchFamily="18" charset="0"/>
              </a:rPr>
              <a:t>. </a:t>
            </a:r>
            <a:r>
              <a:rPr lang="ru-RU" sz="2000" b="1" dirty="0" err="1" smtClean="0">
                <a:latin typeface="Georgia" pitchFamily="18" charset="0"/>
              </a:rPr>
              <a:t>Книгознавство</a:t>
            </a:r>
            <a:r>
              <a:rPr lang="ru-RU" sz="2000" b="1" dirty="0" smtClean="0">
                <a:latin typeface="Georgia" pitchFamily="18" charset="0"/>
              </a:rPr>
              <a:t>»;</a:t>
            </a:r>
            <a:endParaRPr lang="ru-RU" sz="2000" b="1" dirty="0">
              <a:latin typeface="Georgia" pitchFamily="18" charset="0"/>
            </a:endParaRPr>
          </a:p>
          <a:p>
            <a:pPr marL="685800" indent="-342900">
              <a:buFont typeface="Arial" pitchFamily="34" charset="0"/>
              <a:buChar char="•"/>
            </a:pPr>
            <a:r>
              <a:rPr lang="uk-UA" sz="2000" b="1" dirty="0" smtClean="0">
                <a:latin typeface="Georgia" pitchFamily="18" charset="0"/>
              </a:rPr>
              <a:t>монографій</a:t>
            </a:r>
            <a:r>
              <a:rPr lang="uk-UA" sz="2000" b="1" dirty="0">
                <a:latin typeface="Georgia" pitchFamily="18" charset="0"/>
              </a:rPr>
              <a:t>;</a:t>
            </a:r>
          </a:p>
          <a:p>
            <a:pPr marL="685800" indent="-342900">
              <a:buFont typeface="Arial" pitchFamily="34" charset="0"/>
              <a:buChar char="•"/>
            </a:pPr>
            <a:r>
              <a:rPr lang="ru-RU" sz="2000" b="1" dirty="0" err="1" smtClean="0">
                <a:latin typeface="Georgia" pitchFamily="18" charset="0"/>
              </a:rPr>
              <a:t>збірників</a:t>
            </a:r>
            <a:r>
              <a:rPr lang="ru-RU" sz="2000" b="1" dirty="0" smtClean="0">
                <a:latin typeface="Georgia" pitchFamily="18" charset="0"/>
              </a:rPr>
              <a:t> та </a:t>
            </a:r>
            <a:r>
              <a:rPr lang="ru-RU" sz="2000" b="1" dirty="0" err="1" smtClean="0">
                <a:latin typeface="Georgia" pitchFamily="18" charset="0"/>
              </a:rPr>
              <a:t>ін</a:t>
            </a:r>
            <a:r>
              <a:rPr lang="ru-RU" sz="2000" b="1" dirty="0" smtClean="0">
                <a:latin typeface="Georgia" pitchFamily="18" charset="0"/>
              </a:rPr>
              <a:t>.</a:t>
            </a:r>
            <a:endParaRPr lang="ru-RU" sz="2000" b="1" dirty="0">
              <a:latin typeface="Georgia" pitchFamily="18" charset="0"/>
            </a:endParaRPr>
          </a:p>
          <a:p>
            <a:pPr marL="342900"/>
            <a:endParaRPr lang="ru-RU" sz="2400" b="1" dirty="0">
              <a:latin typeface="Georgia" pitchFamily="18" charset="0"/>
            </a:endParaRPr>
          </a:p>
          <a:p>
            <a:pPr marL="685800" indent="-342900">
              <a:buFont typeface="Wingdings" pitchFamily="2" charset="2"/>
              <a:buChar char="Ø"/>
            </a:pPr>
            <a:r>
              <a:rPr lang="ru-RU" sz="2400" b="1" dirty="0">
                <a:latin typeface="Georgia" pitchFamily="18" charset="0"/>
              </a:rPr>
              <a:t>  </a:t>
            </a:r>
            <a:r>
              <a:rPr lang="ru-RU" sz="2400" b="1" dirty="0" err="1" smtClean="0">
                <a:latin typeface="Georgia" pitchFamily="18" charset="0"/>
              </a:rPr>
              <a:t>Оцифрування</a:t>
            </a:r>
            <a:r>
              <a:rPr lang="ru-RU" sz="2400" b="1" dirty="0" smtClean="0">
                <a:latin typeface="Georgia" pitchFamily="18" charset="0"/>
              </a:rPr>
              <a:t> та </a:t>
            </a:r>
            <a:r>
              <a:rPr lang="ru-RU" sz="2400" b="1" dirty="0" err="1" smtClean="0">
                <a:latin typeface="Georgia" pitchFamily="18" charset="0"/>
              </a:rPr>
              <a:t>публікація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архівних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випусків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видань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Georgia" pitchFamily="18" charset="0"/>
              </a:rPr>
              <a:t>Культурно - </a:t>
            </a:r>
            <a:r>
              <a:rPr lang="ru-RU" b="1" dirty="0" err="1" smtClean="0">
                <a:latin typeface="Georgia" pitchFamily="18" charset="0"/>
              </a:rPr>
              <a:t>просвітницька</a:t>
            </a:r>
            <a:r>
              <a:rPr lang="ru-RU" b="1" dirty="0" smtClean="0">
                <a:latin typeface="Georgia" pitchFamily="18" charset="0"/>
              </a:rPr>
              <a:t> робота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204864"/>
            <a:ext cx="78488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342900">
              <a:buFont typeface="Wingdings" pitchFamily="2" charset="2"/>
              <a:buChar char="Ø"/>
            </a:pPr>
            <a:r>
              <a:rPr lang="ru-RU" sz="2400" b="1" dirty="0" err="1" smtClean="0">
                <a:latin typeface="Georgia" pitchFamily="18" charset="0"/>
              </a:rPr>
              <a:t>Нетрадиційні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виставки</a:t>
            </a:r>
            <a:r>
              <a:rPr lang="ru-RU" sz="2400" b="1" dirty="0" smtClean="0">
                <a:latin typeface="Georgia" pitchFamily="18" charset="0"/>
              </a:rPr>
              <a:t> </a:t>
            </a:r>
          </a:p>
          <a:p>
            <a:pPr marL="685800" indent="-342900">
              <a:buFont typeface="Wingdings" pitchFamily="2" charset="2"/>
              <a:buChar char="Ø"/>
            </a:pPr>
            <a:endParaRPr lang="ru-RU" sz="2400" b="1" dirty="0">
              <a:latin typeface="Georgia" pitchFamily="18" charset="0"/>
            </a:endParaRPr>
          </a:p>
          <a:p>
            <a:pPr marL="685800" indent="-342900">
              <a:buFont typeface="Wingdings" pitchFamily="2" charset="2"/>
              <a:buChar char="Ø"/>
            </a:pPr>
            <a:r>
              <a:rPr lang="ru-RU" sz="2400" b="1" dirty="0" err="1" smtClean="0">
                <a:latin typeface="Georgia" pitchFamily="18" charset="0"/>
              </a:rPr>
              <a:t>Відкриті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тематичні</a:t>
            </a:r>
            <a:r>
              <a:rPr lang="ru-RU" sz="2400" b="1" dirty="0" smtClean="0">
                <a:latin typeface="Georgia" pitchFamily="18" charset="0"/>
              </a:rPr>
              <a:t> перегляди </a:t>
            </a:r>
            <a:r>
              <a:rPr lang="ru-RU" sz="2400" b="1" dirty="0" err="1" smtClean="0">
                <a:latin typeface="Georgia" pitchFamily="18" charset="0"/>
              </a:rPr>
              <a:t>літератури</a:t>
            </a:r>
            <a:r>
              <a:rPr lang="ru-RU" sz="2400" b="1" dirty="0" smtClean="0">
                <a:latin typeface="Georgia" pitchFamily="18" charset="0"/>
              </a:rPr>
              <a:t> з </a:t>
            </a:r>
            <a:r>
              <a:rPr lang="ru-RU" sz="2400" b="1" dirty="0" err="1" smtClean="0">
                <a:latin typeface="Georgia" pitchFamily="18" charset="0"/>
              </a:rPr>
              <a:t>читанням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лекцій</a:t>
            </a:r>
            <a:r>
              <a:rPr lang="ru-RU" sz="2400" b="1" dirty="0" smtClean="0">
                <a:latin typeface="Georgia" pitchFamily="18" charset="0"/>
              </a:rPr>
              <a:t> для </a:t>
            </a:r>
            <a:r>
              <a:rPr lang="ru-RU" sz="2400" b="1" dirty="0" err="1" smtClean="0">
                <a:latin typeface="Georgia" pitchFamily="18" charset="0"/>
              </a:rPr>
              <a:t>студентства</a:t>
            </a:r>
            <a:endParaRPr lang="ru-RU" sz="2400" b="1" dirty="0" smtClean="0">
              <a:latin typeface="Georgia" pitchFamily="18" charset="0"/>
            </a:endParaRPr>
          </a:p>
          <a:p>
            <a:pPr marL="685800" indent="-342900">
              <a:buFont typeface="Wingdings" pitchFamily="2" charset="2"/>
              <a:buChar char="Ø"/>
            </a:pPr>
            <a:endParaRPr lang="ru-RU" sz="2400" b="1" dirty="0">
              <a:latin typeface="Georgia" pitchFamily="18" charset="0"/>
            </a:endParaRPr>
          </a:p>
          <a:p>
            <a:pPr marL="685800" indent="-342900">
              <a:buFont typeface="Wingdings" pitchFamily="2" charset="2"/>
              <a:buChar char="Ø"/>
            </a:pPr>
            <a:r>
              <a:rPr lang="ru-RU" sz="2400" b="1" dirty="0" err="1" smtClean="0">
                <a:latin typeface="Georgia" pitchFamily="18" charset="0"/>
              </a:rPr>
              <a:t>Віртуальні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виставки</a:t>
            </a:r>
            <a:r>
              <a:rPr lang="ru-RU" sz="2400" b="1" dirty="0" smtClean="0">
                <a:latin typeface="Georgia" pitchFamily="18" charset="0"/>
              </a:rPr>
              <a:t> в </a:t>
            </a:r>
            <a:r>
              <a:rPr lang="ru-RU" sz="2400" b="1" dirty="0" err="1" smtClean="0">
                <a:latin typeface="Georgia" pitchFamily="18" charset="0"/>
              </a:rPr>
              <a:t>соціальних</a:t>
            </a:r>
            <a:r>
              <a:rPr lang="ru-RU" sz="2400" b="1" dirty="0" smtClean="0">
                <a:latin typeface="Georgia" pitchFamily="18" charset="0"/>
              </a:rPr>
              <a:t> мережах</a:t>
            </a:r>
          </a:p>
          <a:p>
            <a:pPr marL="685800" indent="-342900">
              <a:buFont typeface="Wingdings" pitchFamily="2" charset="2"/>
              <a:buChar char="Ø"/>
            </a:pPr>
            <a:endParaRPr lang="ru-RU" sz="2400" b="1" dirty="0">
              <a:latin typeface="Georgia" pitchFamily="18" charset="0"/>
            </a:endParaRPr>
          </a:p>
          <a:p>
            <a:pPr marL="685800" indent="-342900">
              <a:buFont typeface="Wingdings" pitchFamily="2" charset="2"/>
              <a:buChar char="Ø"/>
            </a:pPr>
            <a:r>
              <a:rPr lang="ru-RU" sz="2400" b="1" dirty="0" err="1" smtClean="0">
                <a:latin typeface="Georgia" pitchFamily="18" charset="0"/>
              </a:rPr>
              <a:t>Тематичні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бази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даних</a:t>
            </a:r>
            <a:endParaRPr lang="ru-RU" sz="2400" b="1" dirty="0" smtClean="0">
              <a:latin typeface="Georgia" pitchFamily="18" charset="0"/>
            </a:endParaRPr>
          </a:p>
          <a:p>
            <a:pPr marL="685800" indent="-342900">
              <a:buFont typeface="Wingdings" pitchFamily="2" charset="2"/>
              <a:buChar char="Ø"/>
            </a:pPr>
            <a:endParaRPr lang="ru-RU" sz="2400" b="1" dirty="0">
              <a:latin typeface="Georgia" pitchFamily="18" charset="0"/>
            </a:endParaRPr>
          </a:p>
          <a:p>
            <a:pPr marL="685800" indent="-342900">
              <a:buFont typeface="Wingdings" pitchFamily="2" charset="2"/>
              <a:buChar char="Ø"/>
            </a:pPr>
            <a:r>
              <a:rPr lang="ru-RU" sz="2400" b="1" dirty="0" err="1" smtClean="0">
                <a:latin typeface="Georgia" pitchFamily="18" charset="0"/>
              </a:rPr>
              <a:t>Оглядові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лекції</a:t>
            </a:r>
            <a:r>
              <a:rPr lang="ru-RU" sz="2400" b="1" dirty="0" smtClean="0">
                <a:latin typeface="Georgia" pitchFamily="18" charset="0"/>
              </a:rPr>
              <a:t> на факультетах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Georgia" pitchFamily="18" charset="0"/>
              </a:rPr>
              <a:t>Рідкісні</a:t>
            </a:r>
            <a:r>
              <a:rPr lang="ru-RU" b="1" dirty="0" smtClean="0">
                <a:latin typeface="Georgia" pitchFamily="18" charset="0"/>
              </a:rPr>
              <a:t> та </a:t>
            </a:r>
            <a:r>
              <a:rPr lang="ru-RU" b="1" dirty="0" err="1" smtClean="0">
                <a:latin typeface="Georgia" pitchFamily="18" charset="0"/>
              </a:rPr>
              <a:t>цінні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видання</a:t>
            </a:r>
            <a:r>
              <a:rPr lang="ru-RU" b="1" dirty="0" smtClean="0">
                <a:latin typeface="Georgia" pitchFamily="18" charset="0"/>
              </a:rPr>
              <a:t> У фондах НБ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916832"/>
            <a:ext cx="82089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800" b="1" dirty="0" err="1" smtClean="0">
                <a:latin typeface="Georgia" panose="02040502050405020303" pitchFamily="18" charset="0"/>
              </a:rPr>
              <a:t>Наукове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освоєння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вітчизняної</a:t>
            </a:r>
            <a:r>
              <a:rPr lang="ru-RU" sz="2800" b="1" dirty="0" smtClean="0">
                <a:latin typeface="Georgia" panose="02040502050405020303" pitchFamily="18" charset="0"/>
              </a:rPr>
              <a:t> та </a:t>
            </a:r>
            <a:r>
              <a:rPr lang="ru-RU" sz="2800" b="1" dirty="0" err="1" smtClean="0">
                <a:latin typeface="Georgia" panose="02040502050405020303" pitchFamily="18" charset="0"/>
              </a:rPr>
              <a:t>зарубіжної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україністики</a:t>
            </a:r>
            <a:endParaRPr lang="ru-RU" sz="2800" b="1" dirty="0" smtClean="0">
              <a:latin typeface="Georgia" panose="02040502050405020303" pitchFamily="18" charset="0"/>
            </a:endParaRP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endParaRPr lang="ru-RU" sz="2800" b="1" dirty="0">
              <a:latin typeface="Georgia" panose="02040502050405020303" pitchFamily="18" charset="0"/>
            </a:endParaRP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800" b="1" dirty="0" err="1" smtClean="0">
                <a:latin typeface="Georgia" panose="02040502050405020303" pitchFamily="18" charset="0"/>
              </a:rPr>
              <a:t>Державний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реєстр</a:t>
            </a:r>
            <a:r>
              <a:rPr lang="ru-RU" sz="2800" b="1" dirty="0" smtClean="0">
                <a:latin typeface="Georgia" panose="02040502050405020303" pitchFamily="18" charset="0"/>
              </a:rPr>
              <a:t> «</a:t>
            </a:r>
            <a:r>
              <a:rPr lang="ru-RU" sz="2800" b="1" dirty="0" err="1" smtClean="0">
                <a:latin typeface="Georgia" panose="02040502050405020303" pitchFamily="18" charset="0"/>
              </a:rPr>
              <a:t>Національне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надбання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України</a:t>
            </a:r>
            <a:r>
              <a:rPr lang="ru-RU" sz="2800" b="1" dirty="0" smtClean="0">
                <a:latin typeface="Georgia" panose="02040502050405020303" pitchFamily="18" charset="0"/>
              </a:rPr>
              <a:t>» (з 2004р.)</a:t>
            </a:r>
            <a:endParaRPr lang="ru-RU" sz="2800" b="1" dirty="0">
              <a:latin typeface="Georgia" panose="02040502050405020303" pitchFamily="18" charset="0"/>
            </a:endParaRPr>
          </a:p>
          <a:p>
            <a:pPr>
              <a:defRPr/>
            </a:pPr>
            <a:endParaRPr lang="ru-RU" sz="2800" b="1" dirty="0">
              <a:latin typeface="Georgia" panose="02040502050405020303" pitchFamily="18" charset="0"/>
            </a:endParaRPr>
          </a:p>
          <a:p>
            <a:pPr marL="800100" indent="-457200">
              <a:buFont typeface="Wingdings" panose="05000000000000000000" pitchFamily="2" charset="2"/>
              <a:buChar char="Ø"/>
              <a:defRPr/>
            </a:pPr>
            <a:r>
              <a:rPr lang="ru-RU" sz="2800" b="1" dirty="0" err="1" smtClean="0">
                <a:latin typeface="Georgia" panose="02040502050405020303" pitchFamily="18" charset="0"/>
              </a:rPr>
              <a:t>Інформаційні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технології</a:t>
            </a:r>
            <a:r>
              <a:rPr lang="ru-RU" sz="2800" b="1" dirty="0" smtClean="0">
                <a:latin typeface="Georgia" panose="02040502050405020303" pitchFamily="18" charset="0"/>
              </a:rPr>
              <a:t> в </a:t>
            </a:r>
            <a:r>
              <a:rPr lang="ru-RU" sz="2800" b="1" dirty="0" err="1" smtClean="0">
                <a:latin typeface="Georgia" panose="02040502050405020303" pitchFamily="18" charset="0"/>
              </a:rPr>
              <a:t>роботі</a:t>
            </a:r>
            <a:r>
              <a:rPr lang="ru-RU" sz="2800" b="1" dirty="0" smtClean="0">
                <a:latin typeface="Georgia" panose="02040502050405020303" pitchFamily="18" charset="0"/>
              </a:rPr>
              <a:t> з </a:t>
            </a:r>
            <a:r>
              <a:rPr lang="ru-RU" sz="2800" b="1" dirty="0" err="1" smtClean="0">
                <a:latin typeface="Georgia" panose="02040502050405020303" pitchFamily="18" charset="0"/>
              </a:rPr>
              <a:t>рідкісними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і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цінними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виданнями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err="1" smtClean="0">
                <a:latin typeface="Georgia" pitchFamily="18" charset="0"/>
              </a:rPr>
              <a:t>Інформаційні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технології</a:t>
            </a:r>
            <a:r>
              <a:rPr lang="ru-RU" sz="2400" b="1" dirty="0" smtClean="0">
                <a:latin typeface="Georgia" pitchFamily="18" charset="0"/>
              </a:rPr>
              <a:t> в </a:t>
            </a:r>
            <a:r>
              <a:rPr lang="ru-RU" sz="2400" b="1" dirty="0" err="1" smtClean="0">
                <a:latin typeface="Georgia" pitchFamily="18" charset="0"/>
              </a:rPr>
              <a:t>роботі</a:t>
            </a:r>
            <a:r>
              <a:rPr lang="ru-RU" sz="2400" b="1" dirty="0" smtClean="0">
                <a:latin typeface="Georgia" pitchFamily="18" charset="0"/>
              </a:rPr>
              <a:t> з </a:t>
            </a:r>
            <a:r>
              <a:rPr lang="ru-RU" sz="2400" b="1" dirty="0" err="1" smtClean="0">
                <a:latin typeface="Georgia" pitchFamily="18" charset="0"/>
              </a:rPr>
              <a:t>рідкісними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і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цінними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виданнями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988840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342900">
              <a:buFont typeface="Arial" panose="020B0604020202020204" pitchFamily="34" charset="0"/>
              <a:buChar char="•"/>
              <a:defRPr/>
            </a:pPr>
            <a:r>
              <a:rPr lang="ru-RU" sz="2400" b="1" dirty="0" err="1" smtClean="0">
                <a:latin typeface="Georgia" panose="02040502050405020303" pitchFamily="18" charset="0"/>
              </a:rPr>
              <a:t>Імідж-каталог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фондів</a:t>
            </a:r>
            <a:r>
              <a:rPr lang="ru-RU" sz="2400" b="1" dirty="0" smtClean="0">
                <a:latin typeface="Georgia" panose="02040502050405020303" pitchFamily="18" charset="0"/>
              </a:rPr>
              <a:t> НБ</a:t>
            </a:r>
          </a:p>
          <a:p>
            <a:pPr marL="685800" indent="-342900">
              <a:buFont typeface="Arial" panose="020B0604020202020204" pitchFamily="34" charset="0"/>
              <a:buChar char="•"/>
              <a:defRPr/>
            </a:pPr>
            <a:endParaRPr lang="ru-RU" sz="2400" b="1" dirty="0">
              <a:latin typeface="Georgia" panose="02040502050405020303" pitchFamily="18" charset="0"/>
            </a:endParaRPr>
          </a:p>
          <a:p>
            <a:pPr marL="685800" indent="-342900">
              <a:buFont typeface="Arial" panose="020B0604020202020204" pitchFamily="34" charset="0"/>
              <a:buChar char="•"/>
              <a:defRPr/>
            </a:pPr>
            <a:r>
              <a:rPr lang="ru-RU" sz="2400" b="1" dirty="0" err="1" smtClean="0">
                <a:latin typeface="Georgia" panose="02040502050405020303" pitchFamily="18" charset="0"/>
              </a:rPr>
              <a:t>Електронна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бібліотека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рідкісних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цінних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видань</a:t>
            </a:r>
            <a:endParaRPr lang="ru-RU" sz="2400" b="1" dirty="0" smtClean="0">
              <a:latin typeface="Georgia" panose="02040502050405020303" pitchFamily="18" charset="0"/>
            </a:endParaRPr>
          </a:p>
          <a:p>
            <a:pPr marL="685800" indent="-342900">
              <a:buFont typeface="Arial" panose="020B0604020202020204" pitchFamily="34" charset="0"/>
              <a:buChar char="•"/>
              <a:defRPr/>
            </a:pPr>
            <a:endParaRPr lang="ru-RU" sz="2400" b="1" dirty="0">
              <a:latin typeface="Georgia" panose="02040502050405020303" pitchFamily="18" charset="0"/>
            </a:endParaRPr>
          </a:p>
          <a:p>
            <a:pPr marL="685800" indent="-342900">
              <a:buFont typeface="Arial" panose="020B0604020202020204" pitchFamily="34" charset="0"/>
              <a:buChar char="•"/>
              <a:defRPr/>
            </a:pPr>
            <a:r>
              <a:rPr lang="ru-RU" sz="2400" b="1" dirty="0" err="1" smtClean="0">
                <a:latin typeface="Georgia" panose="02040502050405020303" pitchFamily="18" charset="0"/>
              </a:rPr>
              <a:t>Колекція</a:t>
            </a:r>
            <a:r>
              <a:rPr lang="ru-RU" sz="2400" b="1" dirty="0" smtClean="0">
                <a:latin typeface="Georgia" panose="02040502050405020303" pitchFamily="18" charset="0"/>
              </a:rPr>
              <a:t> CD по фондах </a:t>
            </a:r>
            <a:r>
              <a:rPr lang="ru-RU" sz="2400" b="1" dirty="0" err="1" smtClean="0">
                <a:latin typeface="Georgia" panose="02040502050405020303" pitchFamily="18" charset="0"/>
              </a:rPr>
              <a:t>рідкісних</a:t>
            </a:r>
            <a:r>
              <a:rPr lang="ru-RU" sz="2400" b="1" dirty="0" smtClean="0">
                <a:latin typeface="Georgia" panose="02040502050405020303" pitchFamily="18" charset="0"/>
              </a:rPr>
              <a:t> книг</a:t>
            </a:r>
            <a:endParaRPr lang="ru-RU" sz="2400" b="1" dirty="0">
              <a:latin typeface="Georgia" panose="02040502050405020303" pitchFamily="18" charset="0"/>
            </a:endParaRPr>
          </a:p>
          <a:p>
            <a:pPr>
              <a:defRPr/>
            </a:pPr>
            <a:endParaRPr lang="ru-RU" sz="2400" b="1" dirty="0">
              <a:latin typeface="Georgia" panose="02040502050405020303" pitchFamily="18" charset="0"/>
            </a:endParaRPr>
          </a:p>
          <a:p>
            <a:pPr marL="685800" indent="-342900">
              <a:buFont typeface="Arial" panose="020B0604020202020204" pitchFamily="34" charset="0"/>
              <a:buChar char="•"/>
              <a:defRPr/>
            </a:pPr>
            <a:r>
              <a:rPr lang="ru-RU" sz="2400" b="1" dirty="0" err="1" smtClean="0">
                <a:latin typeface="Georgia" panose="02040502050405020303" pitchFamily="18" charset="0"/>
              </a:rPr>
              <a:t>Електронна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колекція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газетних</a:t>
            </a:r>
            <a:r>
              <a:rPr lang="ru-RU" sz="2400" b="1" dirty="0" smtClean="0">
                <a:latin typeface="Georgia" panose="02040502050405020303" pitchFamily="18" charset="0"/>
              </a:rPr>
              <a:t> статей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err="1" smtClean="0">
                <a:latin typeface="Georgia" pitchFamily="18" charset="0"/>
              </a:rPr>
              <a:t>Інформаційні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технології</a:t>
            </a:r>
            <a:r>
              <a:rPr lang="ru-RU" sz="2800" b="1" dirty="0" smtClean="0">
                <a:latin typeface="Georgia" pitchFamily="18" charset="0"/>
              </a:rPr>
              <a:t> в </a:t>
            </a:r>
            <a:r>
              <a:rPr lang="ru-RU" sz="2800" b="1" dirty="0" err="1" smtClean="0">
                <a:latin typeface="Georgia" pitchFamily="18" charset="0"/>
              </a:rPr>
              <a:t>роботі</a:t>
            </a:r>
            <a:r>
              <a:rPr lang="ru-RU" sz="2800" b="1" dirty="0" smtClean="0">
                <a:latin typeface="Georgia" pitchFamily="18" charset="0"/>
              </a:rPr>
              <a:t> з </a:t>
            </a:r>
            <a:r>
              <a:rPr lang="ru-RU" sz="2800" b="1" dirty="0" err="1" smtClean="0">
                <a:latin typeface="Georgia" pitchFamily="18" charset="0"/>
              </a:rPr>
              <a:t>рідкісними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і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цінними</a:t>
            </a:r>
            <a:r>
              <a:rPr lang="ru-RU" sz="2800" b="1" dirty="0" smtClean="0">
                <a:latin typeface="Georgia" pitchFamily="18" charset="0"/>
              </a:rPr>
              <a:t> </a:t>
            </a:r>
            <a:r>
              <a:rPr lang="ru-RU" sz="2800" b="1" dirty="0" err="1" smtClean="0">
                <a:latin typeface="Georgia" pitchFamily="18" charset="0"/>
              </a:rPr>
              <a:t>виданнями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1" y="2204864"/>
            <a:ext cx="79928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342900">
              <a:buFont typeface="Arial" pitchFamily="34" charset="0"/>
              <a:buChar char="•"/>
              <a:defRPr/>
            </a:pPr>
            <a:r>
              <a:rPr lang="ru-RU" sz="2800" b="1" dirty="0" err="1" smtClean="0">
                <a:latin typeface="Georgia" panose="02040502050405020303" pitchFamily="18" charset="0"/>
              </a:rPr>
              <a:t>Страховий</a:t>
            </a:r>
            <a:r>
              <a:rPr lang="ru-RU" sz="2800" b="1" dirty="0" smtClean="0">
                <a:latin typeface="Georgia" panose="02040502050405020303" pitchFamily="18" charset="0"/>
              </a:rPr>
              <a:t> фонд </a:t>
            </a:r>
            <a:r>
              <a:rPr lang="ru-RU" sz="2800" b="1" dirty="0" err="1" smtClean="0">
                <a:latin typeface="Georgia" panose="02040502050405020303" pitchFamily="18" charset="0"/>
              </a:rPr>
              <a:t>документів</a:t>
            </a:r>
            <a:r>
              <a:rPr lang="ru-RU" sz="2800" b="1" dirty="0" smtClean="0">
                <a:latin typeface="Georgia" panose="02040502050405020303" pitchFamily="18" charset="0"/>
              </a:rPr>
              <a:t> з </a:t>
            </a:r>
            <a:r>
              <a:rPr lang="ru-RU" sz="2800" b="1" dirty="0" err="1" smtClean="0">
                <a:latin typeface="Georgia" panose="02040502050405020303" pitchFamily="18" charset="0"/>
              </a:rPr>
              <a:t>газетних</a:t>
            </a:r>
            <a:r>
              <a:rPr lang="ru-RU" sz="2800" b="1" dirty="0" smtClean="0">
                <a:latin typeface="Georgia" panose="02040502050405020303" pitchFamily="18" charset="0"/>
              </a:rPr>
              <a:t> статей на </a:t>
            </a:r>
            <a:r>
              <a:rPr lang="ru-RU" sz="2800" b="1" dirty="0" err="1" smtClean="0">
                <a:latin typeface="Georgia" panose="02040502050405020303" pitchFamily="18" charset="0"/>
              </a:rPr>
              <a:t>електронних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носіях</a:t>
            </a:r>
            <a:endParaRPr lang="ru-RU" sz="2800" b="1" dirty="0" smtClean="0">
              <a:latin typeface="Georgia" panose="02040502050405020303" pitchFamily="18" charset="0"/>
            </a:endParaRPr>
          </a:p>
          <a:p>
            <a:pPr marL="685800" indent="-342900">
              <a:buFont typeface="Arial" pitchFamily="34" charset="0"/>
              <a:buChar char="•"/>
              <a:defRPr/>
            </a:pPr>
            <a:endParaRPr lang="ru-RU" sz="2800" b="1" dirty="0">
              <a:latin typeface="Georgia" panose="02040502050405020303" pitchFamily="18" charset="0"/>
            </a:endParaRPr>
          </a:p>
          <a:p>
            <a:pPr marL="685800" indent="-342900">
              <a:buFont typeface="Arial" pitchFamily="34" charset="0"/>
              <a:buChar char="•"/>
              <a:defRPr/>
            </a:pPr>
            <a:r>
              <a:rPr lang="ru-RU" sz="2800" b="1" dirty="0" err="1" smtClean="0">
                <a:latin typeface="Georgia" panose="02040502050405020303" pitchFamily="18" charset="0"/>
              </a:rPr>
              <a:t>Виявлення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рідкісних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видань</a:t>
            </a:r>
            <a:r>
              <a:rPr lang="ru-RU" sz="2800" b="1" dirty="0" smtClean="0">
                <a:latin typeface="Georgia" panose="02040502050405020303" pitchFamily="18" charset="0"/>
              </a:rPr>
              <a:t>, що </a:t>
            </a:r>
            <a:r>
              <a:rPr lang="ru-RU" sz="2800" b="1" dirty="0" err="1" smtClean="0">
                <a:latin typeface="Georgia" panose="02040502050405020303" pitchFamily="18" charset="0"/>
              </a:rPr>
              <a:t>вимагають</a:t>
            </a:r>
            <a:r>
              <a:rPr lang="ru-RU" sz="2800" b="1" dirty="0" smtClean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оцифрування</a:t>
            </a:r>
            <a:endParaRPr lang="ru-RU" sz="2800" b="1" dirty="0" smtClean="0">
              <a:latin typeface="Georgia" panose="02040502050405020303" pitchFamily="18" charset="0"/>
            </a:endParaRPr>
          </a:p>
          <a:p>
            <a:pPr marL="685800" indent="-342900">
              <a:buFont typeface="Arial" pitchFamily="34" charset="0"/>
              <a:buChar char="•"/>
              <a:defRPr/>
            </a:pPr>
            <a:endParaRPr lang="ru-RU" sz="2800" b="1" dirty="0">
              <a:latin typeface="Georgia" panose="02040502050405020303" pitchFamily="18" charset="0"/>
            </a:endParaRPr>
          </a:p>
          <a:p>
            <a:pPr marL="685800" indent="-342900">
              <a:buFont typeface="Arial" pitchFamily="34" charset="0"/>
              <a:buChar char="•"/>
              <a:defRPr/>
            </a:pPr>
            <a:r>
              <a:rPr lang="ru-RU" sz="2800" b="1" dirty="0"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latin typeface="Georgia" panose="02040502050405020303" pitchFamily="18" charset="0"/>
              </a:rPr>
              <a:t>Реконструкція</a:t>
            </a:r>
            <a:r>
              <a:rPr lang="ru-RU" sz="2800" b="1" dirty="0" smtClean="0">
                <a:latin typeface="Georgia" panose="02040502050405020303" pitchFamily="18" charset="0"/>
              </a:rPr>
              <a:t> «</a:t>
            </a:r>
            <a:r>
              <a:rPr lang="ru-RU" sz="2800" b="1" dirty="0" err="1" smtClean="0">
                <a:latin typeface="Georgia" panose="02040502050405020303" pitchFamily="18" charset="0"/>
              </a:rPr>
              <a:t>розпорошених</a:t>
            </a:r>
            <a:r>
              <a:rPr lang="ru-RU" sz="2800" b="1" dirty="0" smtClean="0">
                <a:latin typeface="Georgia" panose="02040502050405020303" pitchFamily="18" charset="0"/>
              </a:rPr>
              <a:t>» </a:t>
            </a:r>
            <a:r>
              <a:rPr lang="ru-RU" sz="2800" b="1" dirty="0" err="1" smtClean="0">
                <a:latin typeface="Georgia" panose="02040502050405020303" pitchFamily="18" charset="0"/>
              </a:rPr>
              <a:t>колекцій</a:t>
            </a:r>
            <a:endParaRPr lang="ru-RU" sz="2800" b="1" dirty="0">
              <a:latin typeface="Georgia" panose="02040502050405020303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Georgia" pitchFamily="18" charset="0"/>
              </a:rPr>
              <a:t>Міжнародне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співробітництво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988840"/>
            <a:ext cx="80648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ru-RU" sz="2000" b="1" dirty="0" smtClean="0">
                <a:latin typeface="Georgia" pitchFamily="18" charset="0"/>
              </a:rPr>
              <a:t>Участь у </a:t>
            </a:r>
            <a:r>
              <a:rPr lang="ru-RU" sz="2000" b="1" dirty="0" err="1" smtClean="0">
                <a:latin typeface="Georgia" pitchFamily="18" charset="0"/>
              </a:rPr>
              <a:t>міжнародних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конференціях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і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колоквіумах</a:t>
            </a:r>
            <a:r>
              <a:rPr lang="uk-UA" sz="2000" b="1" dirty="0" smtClean="0">
                <a:latin typeface="Georgia" pitchFamily="18" charset="0"/>
              </a:rPr>
              <a:t>;</a:t>
            </a:r>
            <a:endParaRPr lang="ru-RU" sz="2000" b="1" dirty="0">
              <a:latin typeface="Georgia" pitchFamily="18" charset="0"/>
            </a:endParaRPr>
          </a:p>
          <a:p>
            <a:pPr marL="800100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ru-RU" sz="2000" b="1" dirty="0" err="1" smtClean="0">
                <a:latin typeface="Georgia" pitchFamily="18" charset="0"/>
              </a:rPr>
              <a:t>Публікація</a:t>
            </a:r>
            <a:r>
              <a:rPr lang="ru-RU" sz="2000" b="1" dirty="0" smtClean="0">
                <a:latin typeface="Georgia" pitchFamily="18" charset="0"/>
              </a:rPr>
              <a:t> в </a:t>
            </a:r>
            <a:r>
              <a:rPr lang="ru-RU" sz="2000" b="1" dirty="0" err="1" smtClean="0">
                <a:latin typeface="Georgia" pitchFamily="18" charset="0"/>
              </a:rPr>
              <a:t>авторитетних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зарубіжних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спеціальних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виданнях</a:t>
            </a:r>
            <a:r>
              <a:rPr lang="ru-RU" sz="2000" b="1" dirty="0" smtClean="0">
                <a:latin typeface="Georgia" pitchFamily="18" charset="0"/>
              </a:rPr>
              <a:t>;</a:t>
            </a:r>
            <a:endParaRPr lang="ru-RU" sz="2000" b="1" dirty="0">
              <a:latin typeface="Georgia" pitchFamily="18" charset="0"/>
            </a:endParaRPr>
          </a:p>
          <a:p>
            <a:pPr marL="800100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ru-RU" sz="2000" b="1" dirty="0" err="1" smtClean="0">
                <a:latin typeface="Georgia" pitchFamily="18" charset="0"/>
              </a:rPr>
              <a:t>Спільні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наукові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проекти</a:t>
            </a:r>
            <a:r>
              <a:rPr lang="ru-RU" sz="2000" b="1" dirty="0" smtClean="0">
                <a:latin typeface="Georgia" pitchFamily="18" charset="0"/>
              </a:rPr>
              <a:t> та </a:t>
            </a:r>
            <a:r>
              <a:rPr lang="ru-RU" sz="2000" b="1" dirty="0" err="1" smtClean="0">
                <a:latin typeface="Georgia" pitchFamily="18" charset="0"/>
              </a:rPr>
              <a:t>стажування</a:t>
            </a:r>
            <a:r>
              <a:rPr lang="ru-RU" sz="2000" b="1" dirty="0" smtClean="0">
                <a:latin typeface="Georgia" pitchFamily="18" charset="0"/>
              </a:rPr>
              <a:t> у </a:t>
            </a:r>
            <a:r>
              <a:rPr lang="ru-RU" sz="2000" b="1" dirty="0" err="1" smtClean="0">
                <a:latin typeface="Georgia" pitchFamily="18" charset="0"/>
              </a:rPr>
              <a:t>спеціалізованих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науково-дослідних</a:t>
            </a:r>
            <a:r>
              <a:rPr lang="ru-RU" sz="2000" b="1" dirty="0" smtClean="0">
                <a:latin typeface="Georgia" pitchFamily="18" charset="0"/>
              </a:rPr>
              <a:t> центрах, а </a:t>
            </a:r>
            <a:r>
              <a:rPr lang="ru-RU" sz="2000" b="1" dirty="0" err="1" smtClean="0">
                <a:latin typeface="Georgia" pitchFamily="18" charset="0"/>
              </a:rPr>
              <a:t>також</a:t>
            </a:r>
            <a:r>
              <a:rPr lang="ru-RU" sz="2000" b="1" dirty="0" smtClean="0">
                <a:latin typeface="Georgia" pitchFamily="18" charset="0"/>
              </a:rPr>
              <a:t> в </a:t>
            </a:r>
            <a:r>
              <a:rPr lang="ru-RU" sz="2000" b="1" dirty="0" err="1" smtClean="0">
                <a:latin typeface="Georgia" pitchFamily="18" charset="0"/>
              </a:rPr>
              <a:t>університетах</a:t>
            </a:r>
            <a:r>
              <a:rPr lang="ru-RU" sz="2000" b="1" dirty="0" smtClean="0">
                <a:latin typeface="Georgia" pitchFamily="18" charset="0"/>
              </a:rPr>
              <a:t> та </a:t>
            </a:r>
            <a:r>
              <a:rPr lang="ru-RU" sz="2000" b="1" dirty="0" err="1" smtClean="0">
                <a:latin typeface="Georgia" pitchFamily="18" charset="0"/>
              </a:rPr>
              <a:t>академічних</a:t>
            </a:r>
            <a:r>
              <a:rPr lang="ru-RU" sz="2000" b="1" dirty="0" smtClean="0">
                <a:latin typeface="Georgia" pitchFamily="18" charset="0"/>
              </a:rPr>
              <a:t> закладах;</a:t>
            </a:r>
            <a:endParaRPr lang="ru-RU" sz="2000" b="1" dirty="0">
              <a:latin typeface="Georgia" pitchFamily="18" charset="0"/>
            </a:endParaRPr>
          </a:p>
          <a:p>
            <a:pPr marL="800100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ru-RU" sz="2000" b="1" dirty="0" err="1" smtClean="0">
                <a:latin typeface="Georgia" pitchFamily="18" charset="0"/>
              </a:rPr>
              <a:t>Міжнародні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книгознавчі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читання</a:t>
            </a:r>
            <a:r>
              <a:rPr lang="en-US" sz="2000" b="1" dirty="0" smtClean="0">
                <a:latin typeface="Georgia" pitchFamily="18" charset="0"/>
              </a:rPr>
              <a:t> </a:t>
            </a:r>
            <a:r>
              <a:rPr lang="ru-RU" sz="2000" b="1" dirty="0" smtClean="0">
                <a:latin typeface="Georgia" pitchFamily="18" charset="0"/>
              </a:rPr>
              <a:t>«</a:t>
            </a:r>
            <a:r>
              <a:rPr lang="ru-RU" sz="2000" b="1" dirty="0" err="1" smtClean="0">
                <a:latin typeface="Georgia" pitchFamily="18" charset="0"/>
              </a:rPr>
              <a:t>Стародруки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uk-UA" sz="2000" b="1" dirty="0" smtClean="0">
                <a:latin typeface="Georgia" pitchFamily="18" charset="0"/>
              </a:rPr>
              <a:t> </a:t>
            </a:r>
            <a:r>
              <a:rPr lang="uk-UA" sz="2000" b="1" dirty="0">
                <a:latin typeface="Georgia" pitchFamily="18" charset="0"/>
              </a:rPr>
              <a:t>і рідкісні видання в університетській бібліотеці</a:t>
            </a:r>
            <a:r>
              <a:rPr lang="ru-RU" sz="2000" b="1" dirty="0">
                <a:latin typeface="Georgia" pitchFamily="18" charset="0"/>
              </a:rPr>
              <a:t>»</a:t>
            </a:r>
          </a:p>
          <a:p>
            <a:pPr marL="800100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ru-RU" sz="2000" b="1" dirty="0" err="1" smtClean="0">
                <a:latin typeface="Georgia" pitchFamily="18" charset="0"/>
              </a:rPr>
              <a:t>Регіональна</a:t>
            </a:r>
            <a:r>
              <a:rPr lang="ru-RU" sz="2000" b="1" dirty="0" smtClean="0">
                <a:latin typeface="Georgia" pitchFamily="18" charset="0"/>
              </a:rPr>
              <a:t>, </a:t>
            </a:r>
            <a:r>
              <a:rPr lang="ru-RU" sz="2000" b="1" dirty="0" err="1" smtClean="0">
                <a:latin typeface="Georgia" pitchFamily="18" charset="0"/>
              </a:rPr>
              <a:t>національна</a:t>
            </a:r>
            <a:r>
              <a:rPr lang="ru-RU" sz="2000" b="1" dirty="0" smtClean="0">
                <a:latin typeface="Georgia" pitchFamily="18" charset="0"/>
              </a:rPr>
              <a:t> та </a:t>
            </a:r>
            <a:r>
              <a:rPr lang="ru-RU" sz="2000" b="1" dirty="0" err="1" smtClean="0">
                <a:latin typeface="Georgia" pitchFamily="18" charset="0"/>
              </a:rPr>
              <a:t>міжнародна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кооперація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Georgia" panose="02040502050405020303" pitchFamily="18" charset="0"/>
              </a:rPr>
              <a:t>Бібліотека</a:t>
            </a:r>
            <a:r>
              <a:rPr lang="ru-RU" b="1" dirty="0" smtClean="0">
                <a:latin typeface="Georgia" panose="02040502050405020303" pitchFamily="18" charset="0"/>
              </a:rPr>
              <a:t> </a:t>
            </a:r>
            <a:r>
              <a:rPr lang="en-US" b="1" dirty="0" smtClean="0">
                <a:latin typeface="Georgia" panose="02040502050405020303" pitchFamily="18" charset="0"/>
              </a:rPr>
              <a:t>XXI </a:t>
            </a:r>
            <a:r>
              <a:rPr lang="ru-RU" b="1" dirty="0" err="1" smtClean="0">
                <a:latin typeface="Georgia" panose="02040502050405020303" pitchFamily="18" charset="0"/>
              </a:rPr>
              <a:t>століття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2276872"/>
            <a:ext cx="77048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Визначення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позиції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сучасної</a:t>
            </a:r>
            <a:r>
              <a:rPr lang="ru-RU" sz="2400" b="1" dirty="0" smtClean="0">
                <a:latin typeface="Georgia" panose="02040502050405020303" pitchFamily="18" charset="0"/>
              </a:rPr>
              <a:t>  бібліотеки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err="1" smtClean="0">
                <a:latin typeface="Georgia" panose="02040502050405020303" pitchFamily="18" charset="0"/>
              </a:rPr>
              <a:t>Трансформація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функцій</a:t>
            </a:r>
            <a:r>
              <a:rPr lang="ru-RU" sz="2400" b="1" dirty="0" smtClean="0">
                <a:latin typeface="Georgia" panose="02040502050405020303" pitchFamily="18" charset="0"/>
              </a:rPr>
              <a:t> бібліотеки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err="1" smtClean="0">
                <a:latin typeface="Georgia" panose="02040502050405020303" pitchFamily="18" charset="0"/>
              </a:rPr>
              <a:t>Сучасна</a:t>
            </a:r>
            <a:r>
              <a:rPr lang="ru-RU" sz="2400" b="1" dirty="0" smtClean="0">
                <a:latin typeface="Georgia" panose="02040502050405020303" pitchFamily="18" charset="0"/>
              </a:rPr>
              <a:t> система </a:t>
            </a:r>
            <a:r>
              <a:rPr lang="ru-RU" sz="2400" b="1" dirty="0" err="1" smtClean="0">
                <a:latin typeface="Georgia" panose="02040502050405020303" pitchFamily="18" charset="0"/>
              </a:rPr>
              <a:t>обслуговування</a:t>
            </a:r>
            <a:r>
              <a:rPr lang="ru-RU" sz="2400" b="1" dirty="0" smtClean="0">
                <a:latin typeface="Georgia" panose="02040502050405020303" pitchFamily="18" charset="0"/>
              </a:rPr>
              <a:t> онлайнового </a:t>
            </a:r>
            <a:r>
              <a:rPr lang="ru-RU" sz="2400" b="1" dirty="0" err="1" smtClean="0">
                <a:latin typeface="Georgia" panose="02040502050405020303" pitchFamily="18" charset="0"/>
              </a:rPr>
              <a:t>читача</a:t>
            </a:r>
            <a:endParaRPr lang="ru-RU" sz="2400" b="1" dirty="0" smtClean="0">
              <a:latin typeface="Georgia" panose="02040502050405020303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Стратегія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і</a:t>
            </a:r>
            <a:r>
              <a:rPr lang="ru-RU" sz="2400" b="1" dirty="0" smtClean="0">
                <a:latin typeface="Georgia" panose="02040502050405020303" pitchFamily="18" charset="0"/>
              </a:rPr>
              <a:t> тактика </a:t>
            </a:r>
            <a:r>
              <a:rPr lang="ru-RU" sz="2400" b="1" dirty="0" err="1" smtClean="0">
                <a:latin typeface="Georgia" panose="02040502050405020303" pitchFamily="18" charset="0"/>
              </a:rPr>
              <a:t>формування</a:t>
            </a:r>
            <a:r>
              <a:rPr lang="ru-RU" sz="2400" b="1" dirty="0" smtClean="0">
                <a:latin typeface="Georgia" panose="02040502050405020303" pitchFamily="18" charset="0"/>
              </a:rPr>
              <a:t> фонду </a:t>
            </a:r>
            <a:r>
              <a:rPr lang="ru-RU" sz="2400" b="1" dirty="0" err="1" smtClean="0">
                <a:latin typeface="Georgia" panose="02040502050405020303" pitchFamily="18" charset="0"/>
              </a:rPr>
              <a:t>сучасної</a:t>
            </a:r>
            <a:r>
              <a:rPr lang="ru-RU" sz="2400" b="1" dirty="0" smtClean="0">
                <a:latin typeface="Georgia" panose="02040502050405020303" pitchFamily="18" charset="0"/>
              </a:rPr>
              <a:t> бібліотеки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Новий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підхід</a:t>
            </a:r>
            <a:r>
              <a:rPr lang="ru-RU" sz="2400" b="1" dirty="0" smtClean="0">
                <a:latin typeface="Georgia" panose="02040502050405020303" pitchFamily="18" charset="0"/>
              </a:rPr>
              <a:t> до статистики </a:t>
            </a:r>
            <a:r>
              <a:rPr lang="ru-RU" sz="2400" b="1" dirty="0" err="1" smtClean="0">
                <a:latin typeface="Georgia" panose="02040502050405020303" pitchFamily="18" charset="0"/>
              </a:rPr>
              <a:t>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відвідуванн</a:t>
            </a:r>
            <a:r>
              <a:rPr lang="ru-RU" sz="2400" b="1" dirty="0" err="1" smtClean="0">
                <a:latin typeface="Georgia" panose="02040502050405020303" pitchFamily="18" charset="0"/>
              </a:rPr>
              <a:t>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smtClean="0">
                <a:latin typeface="Georgia" panose="02040502050405020303" pitchFamily="18" charset="0"/>
              </a:rPr>
              <a:t>бібліотеки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1140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840905"/>
          </a:xfrm>
        </p:spPr>
        <p:txBody>
          <a:bodyPr/>
          <a:lstStyle/>
          <a:p>
            <a:r>
              <a:rPr lang="ru-RU" b="1" dirty="0" err="1" smtClean="0">
                <a:latin typeface="Georgia" panose="02040502050405020303" pitchFamily="18" charset="0"/>
              </a:rPr>
              <a:t>Бібліотека</a:t>
            </a:r>
            <a:r>
              <a:rPr lang="ru-RU" b="1" dirty="0" smtClean="0">
                <a:latin typeface="Georgia" panose="02040502050405020303" pitchFamily="18" charset="0"/>
              </a:rPr>
              <a:t> </a:t>
            </a:r>
            <a:r>
              <a:rPr lang="en-US" b="1" dirty="0" smtClean="0">
                <a:latin typeface="Georgia" panose="02040502050405020303" pitchFamily="18" charset="0"/>
              </a:rPr>
              <a:t>XXI </a:t>
            </a:r>
            <a:r>
              <a:rPr lang="ru-RU" b="1" dirty="0" err="1" smtClean="0">
                <a:latin typeface="Georgia" panose="02040502050405020303" pitchFamily="18" charset="0"/>
              </a:rPr>
              <a:t>століття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1700808"/>
            <a:ext cx="76328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err="1" smtClean="0">
                <a:latin typeface="Georgia" panose="02040502050405020303" pitchFamily="18" charset="0"/>
              </a:rPr>
              <a:t>Онлайновий</a:t>
            </a:r>
            <a:r>
              <a:rPr lang="ru-RU" sz="2400" b="1" dirty="0" smtClean="0">
                <a:latin typeface="Georgia" panose="02040502050405020303" pitchFamily="18" charset="0"/>
              </a:rPr>
              <a:t> доступ до </a:t>
            </a:r>
            <a:r>
              <a:rPr lang="ru-RU" sz="2400" b="1" dirty="0" err="1" smtClean="0">
                <a:latin typeface="Georgia" panose="02040502050405020303" pitchFamily="18" charset="0"/>
              </a:rPr>
              <a:t>власних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ресурсів</a:t>
            </a:r>
            <a:r>
              <a:rPr lang="ru-RU" sz="2400" b="1" dirty="0" smtClean="0">
                <a:latin typeface="Georgia" panose="02040502050405020303" pitchFamily="18" charset="0"/>
              </a:rPr>
              <a:t> через </a:t>
            </a:r>
            <a:r>
              <a:rPr lang="ru-RU" sz="2400" b="1" dirty="0" err="1" smtClean="0">
                <a:latin typeface="Georgia" panose="02040502050405020303" pitchFamily="18" charset="0"/>
              </a:rPr>
              <a:t>веб-сайт</a:t>
            </a:r>
            <a:r>
              <a:rPr lang="ru-RU" sz="2400" b="1" dirty="0" smtClean="0">
                <a:latin typeface="Georgia" panose="02040502050405020303" pitchFamily="18" charset="0"/>
              </a:rPr>
              <a:t> бібліотеки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Georgia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>
                <a:latin typeface="Georgia" panose="02040502050405020303" pitchFamily="18" charset="0"/>
              </a:rPr>
              <a:t>Нове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комп'ютерно-комунікаційне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середовище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всередині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і</a:t>
            </a:r>
            <a:r>
              <a:rPr lang="ru-RU" sz="2400" b="1" dirty="0" smtClean="0">
                <a:latin typeface="Georgia" panose="02040502050405020303" pitchFamily="18" charset="0"/>
              </a:rPr>
              <a:t> поза бібліотеки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b="1" dirty="0"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>
                <a:latin typeface="Georgia" panose="02040502050405020303" pitchFamily="18" charset="0"/>
              </a:rPr>
              <a:t>Підготовка</a:t>
            </a:r>
            <a:r>
              <a:rPr lang="ru-RU" sz="2400" b="1" dirty="0" smtClean="0"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latin typeface="Georgia" panose="02040502050405020303" pitchFamily="18" charset="0"/>
              </a:rPr>
              <a:t>перепідготовка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бібліотечних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кадрів</a:t>
            </a:r>
            <a:endParaRPr lang="ru-RU" sz="2400" b="1" dirty="0" smtClean="0"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b="1" dirty="0"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 smtClean="0">
                <a:latin typeface="Georgia" panose="02040502050405020303" pitchFamily="18" charset="0"/>
              </a:rPr>
              <a:t>Підвищення</a:t>
            </a:r>
            <a:r>
              <a:rPr lang="ru-RU" sz="2400" b="1" dirty="0" smtClean="0">
                <a:latin typeface="Georgia" panose="02040502050405020303" pitchFamily="18" charset="0"/>
              </a:rPr>
              <a:t> статусу бібліотеки в </a:t>
            </a:r>
            <a:r>
              <a:rPr lang="ru-RU" sz="2400" b="1" dirty="0" err="1" smtClean="0">
                <a:latin typeface="Georgia" panose="02040502050405020303" pitchFamily="18" charset="0"/>
              </a:rPr>
              <a:t>сучасному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інформаційному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суспільстві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Для М.А. 2012\ДОКЛАД. Вестник\A. V\zn-bigon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068185" cy="10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Georgia" pitchFamily="18" charset="0"/>
              </a:rPr>
              <a:t>Дякуємо</a:t>
            </a:r>
            <a:r>
              <a:rPr lang="ru-RU" b="1" dirty="0" smtClean="0">
                <a:latin typeface="Georgia" pitchFamily="18" charset="0"/>
              </a:rPr>
              <a:t> за </a:t>
            </a:r>
            <a:r>
              <a:rPr lang="ru-RU" b="1" dirty="0" err="1" smtClean="0">
                <a:latin typeface="Georgia" pitchFamily="18" charset="0"/>
              </a:rPr>
              <a:t>увагу</a:t>
            </a:r>
            <a:r>
              <a:rPr lang="ru-RU" b="1" dirty="0" smtClean="0">
                <a:latin typeface="Georgia" pitchFamily="18" charset="0"/>
              </a:rPr>
              <a:t>!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28092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2400" b="1" dirty="0" smtClean="0">
                <a:latin typeface="Georgia" pitchFamily="18" charset="0"/>
              </a:rPr>
              <a:t>Адреса:</a:t>
            </a:r>
            <a:endParaRPr lang="ru-RU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</a:pPr>
            <a:r>
              <a:rPr lang="ru-RU" sz="2400" b="1" dirty="0">
                <a:latin typeface="Georgia" pitchFamily="18" charset="0"/>
              </a:rPr>
              <a:t>    </a:t>
            </a:r>
            <a:r>
              <a:rPr lang="ru-RU" sz="2400" b="1" dirty="0" err="1" smtClean="0">
                <a:latin typeface="Georgia" pitchFamily="18" charset="0"/>
              </a:rPr>
              <a:t>вул</a:t>
            </a:r>
            <a:r>
              <a:rPr lang="ru-RU" sz="2400" b="1" dirty="0">
                <a:latin typeface="Georgia" pitchFamily="18" charset="0"/>
              </a:rPr>
              <a:t>. </a:t>
            </a:r>
            <a:r>
              <a:rPr lang="ru-RU" sz="2400" b="1" dirty="0" err="1" smtClean="0">
                <a:latin typeface="Georgia" pitchFamily="18" charset="0"/>
              </a:rPr>
              <a:t>Преображенська</a:t>
            </a:r>
            <a:r>
              <a:rPr lang="ru-RU" sz="2400" b="1" dirty="0" smtClean="0">
                <a:latin typeface="Georgia" pitchFamily="18" charset="0"/>
              </a:rPr>
              <a:t>, </a:t>
            </a:r>
            <a:r>
              <a:rPr lang="ru-RU" sz="2400" b="1" dirty="0">
                <a:latin typeface="Georgia" pitchFamily="18" charset="0"/>
              </a:rPr>
              <a:t>24</a:t>
            </a:r>
          </a:p>
          <a:p>
            <a:pPr>
              <a:spcBef>
                <a:spcPct val="0"/>
              </a:spcBef>
            </a:pPr>
            <a:r>
              <a:rPr lang="ru-RU" sz="2400" b="1" dirty="0">
                <a:latin typeface="Georgia" pitchFamily="18" charset="0"/>
              </a:rPr>
              <a:t>    </a:t>
            </a:r>
            <a:r>
              <a:rPr lang="ru-RU" sz="2400" b="1" dirty="0" smtClean="0">
                <a:latin typeface="Georgia" pitchFamily="18" charset="0"/>
              </a:rPr>
              <a:t>м. Одеса  </a:t>
            </a:r>
            <a:r>
              <a:rPr lang="ru-RU" sz="2400" b="1" dirty="0">
                <a:latin typeface="Georgia" pitchFamily="18" charset="0"/>
              </a:rPr>
              <a:t>65082</a:t>
            </a:r>
          </a:p>
          <a:p>
            <a:pPr>
              <a:spcBef>
                <a:spcPct val="0"/>
              </a:spcBef>
            </a:pPr>
            <a:endParaRPr lang="ru-RU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</a:pPr>
            <a:r>
              <a:rPr lang="ru-RU" sz="2400" b="1" dirty="0">
                <a:latin typeface="Georgia" pitchFamily="18" charset="0"/>
              </a:rPr>
              <a:t>    </a:t>
            </a:r>
            <a:r>
              <a:rPr lang="ru-RU" sz="2400" b="1" dirty="0" err="1">
                <a:latin typeface="Georgia" pitchFamily="18" charset="0"/>
              </a:rPr>
              <a:t>Tel</a:t>
            </a:r>
            <a:r>
              <a:rPr lang="ru-RU" sz="2400" b="1" dirty="0">
                <a:latin typeface="Georgia" pitchFamily="18" charset="0"/>
              </a:rPr>
              <a:t>: (0482) 348011, </a:t>
            </a:r>
          </a:p>
          <a:p>
            <a:pPr>
              <a:spcBef>
                <a:spcPct val="0"/>
              </a:spcBef>
            </a:pPr>
            <a:r>
              <a:rPr lang="ru-RU" sz="2400" b="1" dirty="0">
                <a:latin typeface="Georgia" pitchFamily="18" charset="0"/>
              </a:rPr>
              <a:t>    </a:t>
            </a:r>
            <a:r>
              <a:rPr lang="ru-RU" sz="2400" b="1" dirty="0" err="1">
                <a:latin typeface="Georgia" pitchFamily="18" charset="0"/>
              </a:rPr>
              <a:t>fax</a:t>
            </a:r>
            <a:r>
              <a:rPr lang="ru-RU" sz="2400" b="1" dirty="0">
                <a:latin typeface="Georgia" pitchFamily="18" charset="0"/>
              </a:rPr>
              <a:t>: (0482) 347789</a:t>
            </a:r>
          </a:p>
          <a:p>
            <a:pPr>
              <a:spcBef>
                <a:spcPct val="0"/>
              </a:spcBef>
            </a:pPr>
            <a:endParaRPr lang="ru-RU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</a:pPr>
            <a:r>
              <a:rPr lang="ru-RU" sz="2400" b="1" dirty="0">
                <a:latin typeface="Georgia" pitchFamily="18" charset="0"/>
              </a:rPr>
              <a:t>    e-</a:t>
            </a:r>
            <a:r>
              <a:rPr lang="ru-RU" sz="2400" b="1" dirty="0" err="1">
                <a:latin typeface="Georgia" pitchFamily="18" charset="0"/>
              </a:rPr>
              <a:t>mail</a:t>
            </a:r>
            <a:r>
              <a:rPr lang="ru-RU" sz="2400" b="1" dirty="0">
                <a:latin typeface="Georgia" pitchFamily="18" charset="0"/>
              </a:rPr>
              <a:t>:  </a:t>
            </a:r>
            <a:r>
              <a:rPr lang="ru-RU" sz="2400" b="1" dirty="0">
                <a:latin typeface="Georgia" pitchFamily="18" charset="0"/>
                <a:hlinkClick r:id="rId3"/>
              </a:rPr>
              <a:t>library@onu.edu.ua</a:t>
            </a:r>
            <a:endParaRPr lang="ru-RU" sz="2400" b="1" dirty="0">
              <a:latin typeface="Georgia" pitchFamily="18" charset="0"/>
            </a:endParaRPr>
          </a:p>
          <a:p>
            <a:pPr>
              <a:spcBef>
                <a:spcPct val="0"/>
              </a:spcBef>
            </a:pPr>
            <a:r>
              <a:rPr lang="ru-RU" sz="2400" b="1" dirty="0">
                <a:solidFill>
                  <a:srgbClr val="FF0000"/>
                </a:solidFill>
                <a:latin typeface="Georgia" pitchFamily="18" charset="0"/>
              </a:rPr>
              <a:t>   </a:t>
            </a:r>
            <a:r>
              <a:rPr lang="ru-RU" sz="2400" b="1" dirty="0">
                <a:latin typeface="Georgia" pitchFamily="18" charset="0"/>
              </a:rPr>
              <a:t> Сайт:    </a:t>
            </a:r>
            <a:r>
              <a:rPr lang="en-US" sz="2400" b="1" dirty="0">
                <a:solidFill>
                  <a:srgbClr val="FF0000"/>
                </a:solidFill>
                <a:latin typeface="Georgia" pitchFamily="18" charset="0"/>
                <a:hlinkClick r:id="rId4"/>
              </a:rPr>
              <a:t>http://w</a:t>
            </a:r>
            <a:r>
              <a:rPr lang="ru-RU" sz="2400" b="1" dirty="0">
                <a:solidFill>
                  <a:srgbClr val="FF0000"/>
                </a:solidFill>
                <a:latin typeface="Georgia" pitchFamily="18" charset="0"/>
                <a:hlinkClick r:id="rId4"/>
              </a:rPr>
              <a:t>ww.lib.onu.edu.ua</a:t>
            </a:r>
            <a:r>
              <a:rPr lang="ru-RU" sz="2400" b="1" dirty="0">
                <a:solidFill>
                  <a:srgbClr val="FF0000"/>
                </a:solidFill>
                <a:latin typeface="Georgia" pitchFamily="18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ru-RU" sz="2400" dirty="0">
                <a:latin typeface="Georgia" pitchFamily="18" charset="0"/>
              </a:rPr>
              <a:t>   </a:t>
            </a:r>
            <a:r>
              <a:rPr lang="ru-RU" sz="2400" b="1" dirty="0">
                <a:latin typeface="Georgia" pitchFamily="18" charset="0"/>
              </a:rPr>
              <a:t>Сайт </a:t>
            </a:r>
            <a:r>
              <a:rPr lang="ru-RU" sz="2400" b="1" dirty="0" err="1" smtClean="0">
                <a:latin typeface="Georgia" pitchFamily="18" charset="0"/>
              </a:rPr>
              <a:t>Вісника</a:t>
            </a:r>
            <a:r>
              <a:rPr lang="ru-RU" sz="2400" b="1" dirty="0" smtClean="0">
                <a:latin typeface="Georgia" pitchFamily="18" charset="0"/>
              </a:rPr>
              <a:t> : </a:t>
            </a:r>
            <a:r>
              <a:rPr lang="en-US" sz="2400" b="1" dirty="0">
                <a:solidFill>
                  <a:srgbClr val="FF0000"/>
                </a:solidFill>
                <a:latin typeface="Georgia" pitchFamily="18" charset="0"/>
                <a:hlinkClick r:id="rId5"/>
              </a:rPr>
              <a:t>http://w</a:t>
            </a:r>
            <a:r>
              <a:rPr lang="ru-RU" sz="2400" b="1" dirty="0" err="1">
                <a:solidFill>
                  <a:srgbClr val="FF0000"/>
                </a:solidFill>
                <a:latin typeface="Georgia" pitchFamily="18" charset="0"/>
                <a:hlinkClick r:id="rId5"/>
              </a:rPr>
              <a:t>ww</a:t>
            </a:r>
            <a:r>
              <a:rPr lang="ru-RU" sz="2400" b="1" dirty="0">
                <a:solidFill>
                  <a:srgbClr val="FF0000"/>
                </a:solidFill>
                <a:latin typeface="Georgia" pitchFamily="18" charset="0"/>
                <a:hlinkClick r:id="rId5"/>
              </a:rPr>
              <a:t>.</a:t>
            </a:r>
            <a:r>
              <a:rPr lang="en-US" sz="2400" b="1" dirty="0" err="1">
                <a:solidFill>
                  <a:srgbClr val="FF0000"/>
                </a:solidFill>
                <a:latin typeface="Georgia" pitchFamily="18" charset="0"/>
                <a:hlinkClick r:id="rId5"/>
              </a:rPr>
              <a:t>vis</a:t>
            </a:r>
            <a:r>
              <a:rPr lang="ru-RU" sz="2400" b="1" dirty="0">
                <a:solidFill>
                  <a:srgbClr val="FF0000"/>
                </a:solidFill>
                <a:latin typeface="Georgia" pitchFamily="18" charset="0"/>
                <a:hlinkClick r:id="rId5"/>
              </a:rPr>
              <a:t>lib.onu.edu.ua</a:t>
            </a:r>
            <a:endParaRPr lang="ru-RU" sz="2400" b="1" dirty="0"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48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1384</TotalTime>
  <Words>984</Words>
  <Application>Microsoft Office PowerPoint</Application>
  <PresentationFormat>Экран (4:3)</PresentationFormat>
  <Paragraphs>185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Сетка</vt:lpstr>
      <vt:lpstr>Стратегія розвитку  НБ  в умовах інформатизації спільноти </vt:lpstr>
      <vt:lpstr>Бібліотека – сьогодні</vt:lpstr>
      <vt:lpstr>Стратегія розвитку</vt:lpstr>
      <vt:lpstr>Інформаційна підтримка навчального процесу</vt:lpstr>
      <vt:lpstr>Інформаційна підтримка навчального процесу</vt:lpstr>
      <vt:lpstr>  Інформаційно-аналітичне забезпечення наукової діяльності ОНУ  </vt:lpstr>
      <vt:lpstr>  Інформаційно-аналітичне забезпечення наукової діяльності ОНУ  </vt:lpstr>
      <vt:lpstr>Проведення наукометричних і бібліометричних досліджень</vt:lpstr>
      <vt:lpstr>Просування в вітчизняні та світові наукометричні бази</vt:lpstr>
      <vt:lpstr>Бази даних Наукової періодики України</vt:lpstr>
      <vt:lpstr>Світові наукометричні бази даних:</vt:lpstr>
      <vt:lpstr>Світові наукометричні бази даних:</vt:lpstr>
      <vt:lpstr>Світові наукометричні бази даних:</vt:lpstr>
      <vt:lpstr>  Створення і просування міжнародного журналу  </vt:lpstr>
      <vt:lpstr>  Базові вимоги Scopus:  </vt:lpstr>
      <vt:lpstr>Безумовні непрямі вимоги:  </vt:lpstr>
      <vt:lpstr>Безумовні непрямі вимоги:  </vt:lpstr>
      <vt:lpstr>бібліографічні стилі</vt:lpstr>
      <vt:lpstr>бібліографічні стилі</vt:lpstr>
      <vt:lpstr>бібліографічні стилі</vt:lpstr>
      <vt:lpstr>Науково-видавнича діяльність</vt:lpstr>
      <vt:lpstr>Культурно - просвітницька робота</vt:lpstr>
      <vt:lpstr>Рідкісні та цінні видання У фондах НБ</vt:lpstr>
      <vt:lpstr>Інформаційні технології в роботі з рідкісними і цінними виданнями</vt:lpstr>
      <vt:lpstr>Інформаційні технології в роботі з рідкісними і цінними виданнями</vt:lpstr>
      <vt:lpstr>Міжнародне співробітництво</vt:lpstr>
      <vt:lpstr>Бібліотека XXI століття</vt:lpstr>
      <vt:lpstr>Бібліотека XXI століття</vt:lpstr>
      <vt:lpstr>Дякуємо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libonu</dc:creator>
  <cp:lastModifiedBy>libonu</cp:lastModifiedBy>
  <cp:revision>76</cp:revision>
  <dcterms:created xsi:type="dcterms:W3CDTF">2014-04-24T09:09:47Z</dcterms:created>
  <dcterms:modified xsi:type="dcterms:W3CDTF">2014-05-22T11:50:43Z</dcterms:modified>
</cp:coreProperties>
</file>